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1/19/2017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1/19/2017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Notes on Pythagorean Theorem</a:t>
            </a:r>
          </a:p>
        </p:txBody>
      </p:sp>
      <p:sp>
        <p:nvSpPr>
          <p:cNvPr id="3" name="Subtitle 2"/>
          <p:cNvSpPr>
            <a:spLocks noGrp="1"/>
          </p:cNvSpPr>
          <p:nvPr>
            <p:ph type="subTitle" idx="1"/>
          </p:nvPr>
        </p:nvSpPr>
        <p:spPr/>
        <p:txBody>
          <a:bodyPr>
            <a:noAutofit/>
          </a:bodyPr>
          <a:lstStyle/>
          <a:p>
            <a:r>
              <a:rPr lang="en-US" sz="2400" dirty="0"/>
              <a:t>Turn to pages 86 &amp; 87 in your notebook. Fill in the missing information.</a:t>
            </a:r>
          </a:p>
          <a:p>
            <a:r>
              <a:rPr lang="en-US" sz="2400" dirty="0"/>
              <a:t>View these slides in presentation mode </a:t>
            </a:r>
            <a:endParaRPr lang="en-US" sz="2400" dirty="0"/>
          </a:p>
        </p:txBody>
      </p:sp>
      <p:cxnSp>
        <p:nvCxnSpPr>
          <p:cNvPr id="5" name="Straight Arrow Connector 4"/>
          <p:cNvCxnSpPr/>
          <p:nvPr/>
        </p:nvCxnSpPr>
        <p:spPr>
          <a:xfrm>
            <a:off x="6824870" y="6029739"/>
            <a:ext cx="5155095" cy="662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751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if it is a right triangle</a:t>
            </a:r>
          </a:p>
        </p:txBody>
      </p:sp>
      <p:pic>
        <p:nvPicPr>
          <p:cNvPr id="6" name="Picture 5"/>
          <p:cNvPicPr/>
          <p:nvPr/>
        </p:nvPicPr>
        <p:blipFill>
          <a:blip r:embed="rId2"/>
          <a:stretch>
            <a:fillRect/>
          </a:stretch>
        </p:blipFill>
        <p:spPr>
          <a:xfrm>
            <a:off x="982539" y="2512598"/>
            <a:ext cx="2351503" cy="3972608"/>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3710200" y="2512598"/>
                <a:ext cx="7031092" cy="1477328"/>
              </a:xfrm>
              <a:prstGeom prst="rect">
                <a:avLst/>
              </a:prstGeom>
              <a:noFill/>
            </p:spPr>
            <p:txBody>
              <a:bodyPr wrap="none" rtlCol="0">
                <a:spAutoFit/>
              </a:bodyPr>
              <a:lstStyle/>
              <a:p>
                <a:r>
                  <a:rPr lang="en-US" dirty="0"/>
                  <a:t>Label the sides of the triangle</a:t>
                </a:r>
              </a:p>
              <a:p>
                <a:r>
                  <a:rPr lang="en-US" dirty="0"/>
                  <a:t>Find the sum of the squares of the two smaller sides</a:t>
                </a:r>
              </a:p>
              <a:p>
                <a:r>
                  <a:rPr lang="en-US" dirty="0"/>
                  <a:t>If they equal the square of the hypotenuse it is a right triangle</a:t>
                </a:r>
              </a:p>
              <a:p>
                <a14:m>
                  <m:oMath xmlns:m="http://schemas.openxmlformats.org/officeDocument/2006/math">
                    <m:sSup>
                      <m:sSupPr>
                        <m:ctrlPr>
                          <a:rPr lang="pt-BR" i="1" smtClean="0">
                            <a:latin typeface="Cambria Math" panose="02040503050406030204" pitchFamily="18" charset="0"/>
                          </a:rPr>
                        </m:ctrlPr>
                      </m:sSupPr>
                      <m:e>
                        <m:r>
                          <a:rPr lang="pt-BR" i="1" smtClean="0">
                            <a:latin typeface="Cambria Math" panose="02040503050406030204" pitchFamily="18" charset="0"/>
                          </a:rPr>
                          <m:t>𝑎</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𝑏</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𝑐</m:t>
                        </m:r>
                      </m:e>
                      <m:sup>
                        <m:r>
                          <a:rPr lang="pt-BR" i="1" smtClean="0">
                            <a:latin typeface="Cambria Math" panose="02040503050406030204" pitchFamily="18" charset="0"/>
                          </a:rPr>
                          <m:t>2</m:t>
                        </m:r>
                      </m:sup>
                    </m:sSup>
                  </m:oMath>
                </a14:m>
                <a:r>
                  <a:rPr lang="en-US" dirty="0"/>
                  <a:t>     </a:t>
                </a:r>
                <a14:m>
                  <m:oMath xmlns:m="http://schemas.openxmlformats.org/officeDocument/2006/math">
                    <m:sSup>
                      <m:sSupPr>
                        <m:ctrlPr>
                          <a:rPr lang="pt-BR" i="1">
                            <a:latin typeface="Cambria Math" panose="02040503050406030204" pitchFamily="18" charset="0"/>
                          </a:rPr>
                        </m:ctrlPr>
                      </m:sSupPr>
                      <m:e>
                        <m:r>
                          <a:rPr lang="en-US" b="0" i="1" smtClean="0">
                            <a:latin typeface="Cambria Math" panose="02040503050406030204" pitchFamily="18" charset="0"/>
                          </a:rPr>
                          <m:t>3</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en-US" b="0" i="1" smtClean="0">
                            <a:latin typeface="Cambria Math" panose="02040503050406030204" pitchFamily="18" charset="0"/>
                          </a:rPr>
                          <m:t>5</m:t>
                        </m:r>
                      </m:e>
                      <m:sup>
                        <m:r>
                          <a:rPr lang="pt-BR" i="1">
                            <a:latin typeface="Cambria Math" panose="02040503050406030204" pitchFamily="18" charset="0"/>
                          </a:rPr>
                          <m:t>2</m:t>
                        </m:r>
                      </m:sup>
                    </m:sSup>
                    <m:r>
                      <a:rPr lang="pt-BR" i="1">
                        <a:latin typeface="Cambria Math" panose="02040503050406030204" pitchFamily="18" charset="0"/>
                      </a:rPr>
                      <m:t>=</m:t>
                    </m:r>
                  </m:oMath>
                </a14:m>
                <a:r>
                  <a:rPr lang="en-US" dirty="0"/>
                  <a:t> 9 + 25 = 34   and </a:t>
                </a:r>
                <a14:m>
                  <m:oMath xmlns:m="http://schemas.openxmlformats.org/officeDocument/2006/math">
                    <m:sSup>
                      <m:sSupPr>
                        <m:ctrlPr>
                          <a:rPr lang="pt-BR" i="1">
                            <a:latin typeface="Cambria Math" panose="02040503050406030204" pitchFamily="18" charset="0"/>
                          </a:rPr>
                        </m:ctrlPr>
                      </m:sSupPr>
                      <m:e>
                        <m:r>
                          <a:rPr lang="en-US" b="0" i="1" smtClean="0">
                            <a:latin typeface="Cambria Math" panose="02040503050406030204" pitchFamily="18" charset="0"/>
                          </a:rPr>
                          <m:t>6</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a14:m>
                <a:r>
                  <a:rPr lang="en-US" dirty="0"/>
                  <a:t> = 36</a:t>
                </a:r>
              </a:p>
              <a:p>
                <a:r>
                  <a:rPr lang="en-US" dirty="0"/>
                  <a:t>34 ≠ 36 so </a:t>
                </a:r>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𝑎</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𝑏</m:t>
                        </m:r>
                      </m:e>
                      <m:sup>
                        <m:r>
                          <a:rPr lang="pt-BR" i="1">
                            <a:latin typeface="Cambria Math" panose="02040503050406030204" pitchFamily="18" charset="0"/>
                          </a:rPr>
                          <m:t>2</m:t>
                        </m:r>
                      </m:sup>
                    </m:sSup>
                    <m:r>
                      <a:rPr lang="pt-BR" i="1" smtClean="0">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a14:m>
                <a:r>
                  <a:rPr lang="en-US" dirty="0"/>
                  <a:t>  so this is not a right triangle</a:t>
                </a:r>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3710200" y="2512598"/>
                <a:ext cx="7031092" cy="1477328"/>
              </a:xfrm>
              <a:prstGeom prst="rect">
                <a:avLst/>
              </a:prstGeom>
              <a:blipFill>
                <a:blip r:embed="rId3"/>
                <a:stretch>
                  <a:fillRect l="-781" t="-2058" b="-5350"/>
                </a:stretch>
              </a:blipFill>
            </p:spPr>
            <p:txBody>
              <a:bodyPr/>
              <a:lstStyle/>
              <a:p>
                <a:r>
                  <a:rPr lang="en-US">
                    <a:noFill/>
                  </a:rPr>
                  <a:t> </a:t>
                </a:r>
              </a:p>
            </p:txBody>
          </p:sp>
        </mc:Fallback>
      </mc:AlternateContent>
      <p:sp>
        <p:nvSpPr>
          <p:cNvPr id="8" name="TextBox 7"/>
          <p:cNvSpPr txBox="1"/>
          <p:nvPr/>
        </p:nvSpPr>
        <p:spPr>
          <a:xfrm>
            <a:off x="2158290" y="2512598"/>
            <a:ext cx="341760" cy="369332"/>
          </a:xfrm>
          <a:prstGeom prst="rect">
            <a:avLst/>
          </a:prstGeom>
          <a:noFill/>
        </p:spPr>
        <p:txBody>
          <a:bodyPr wrap="none" rtlCol="0">
            <a:spAutoFit/>
          </a:bodyPr>
          <a:lstStyle/>
          <a:p>
            <a:r>
              <a:rPr lang="en-US" dirty="0">
                <a:solidFill>
                  <a:schemeClr val="bg1"/>
                </a:solidFill>
              </a:rPr>
              <a:t>a</a:t>
            </a:r>
          </a:p>
        </p:txBody>
      </p:sp>
      <p:sp>
        <p:nvSpPr>
          <p:cNvPr id="9" name="TextBox 8"/>
          <p:cNvSpPr txBox="1"/>
          <p:nvPr/>
        </p:nvSpPr>
        <p:spPr>
          <a:xfrm>
            <a:off x="1096317" y="2974263"/>
            <a:ext cx="341760" cy="369332"/>
          </a:xfrm>
          <a:prstGeom prst="rect">
            <a:avLst/>
          </a:prstGeom>
          <a:noFill/>
        </p:spPr>
        <p:txBody>
          <a:bodyPr wrap="none" rtlCol="0">
            <a:spAutoFit/>
          </a:bodyPr>
          <a:lstStyle/>
          <a:p>
            <a:r>
              <a:rPr lang="en-US" dirty="0">
                <a:solidFill>
                  <a:schemeClr val="bg1"/>
                </a:solidFill>
              </a:rPr>
              <a:t>b</a:t>
            </a:r>
          </a:p>
        </p:txBody>
      </p:sp>
      <p:sp>
        <p:nvSpPr>
          <p:cNvPr id="10" name="TextBox 9"/>
          <p:cNvSpPr txBox="1"/>
          <p:nvPr/>
        </p:nvSpPr>
        <p:spPr>
          <a:xfrm>
            <a:off x="2158290" y="3158929"/>
            <a:ext cx="341760" cy="369332"/>
          </a:xfrm>
          <a:prstGeom prst="rect">
            <a:avLst/>
          </a:prstGeom>
          <a:noFill/>
        </p:spPr>
        <p:txBody>
          <a:bodyPr wrap="none" rtlCol="0">
            <a:spAutoFit/>
          </a:bodyPr>
          <a:lstStyle/>
          <a:p>
            <a:r>
              <a:rPr lang="en-US" dirty="0">
                <a:solidFill>
                  <a:schemeClr val="bg1"/>
                </a:solidFill>
              </a:rPr>
              <a:t>c</a:t>
            </a:r>
          </a:p>
        </p:txBody>
      </p:sp>
      <mc:AlternateContent xmlns:mc="http://schemas.openxmlformats.org/markup-compatibility/2006">
        <mc:Choice xmlns:a14="http://schemas.microsoft.com/office/drawing/2010/main" Requires="a14">
          <p:sp>
            <p:nvSpPr>
              <p:cNvPr id="11" name="TextBox 10"/>
              <p:cNvSpPr txBox="1"/>
              <p:nvPr/>
            </p:nvSpPr>
            <p:spPr>
              <a:xfrm>
                <a:off x="3710200" y="4498902"/>
                <a:ext cx="7031092" cy="1477328"/>
              </a:xfrm>
              <a:prstGeom prst="rect">
                <a:avLst/>
              </a:prstGeom>
              <a:noFill/>
            </p:spPr>
            <p:txBody>
              <a:bodyPr wrap="none" rtlCol="0">
                <a:spAutoFit/>
              </a:bodyPr>
              <a:lstStyle/>
              <a:p>
                <a:r>
                  <a:rPr lang="en-US" dirty="0"/>
                  <a:t>Label the sides of the triangle</a:t>
                </a:r>
              </a:p>
              <a:p>
                <a:r>
                  <a:rPr lang="en-US" dirty="0"/>
                  <a:t>Find the sum of the squares of the two smaller sides</a:t>
                </a:r>
              </a:p>
              <a:p>
                <a:r>
                  <a:rPr lang="en-US" dirty="0"/>
                  <a:t>If they equal the square of the hypotenuse it is a right triangle</a:t>
                </a:r>
              </a:p>
              <a:p>
                <a14:m>
                  <m:oMath xmlns:m="http://schemas.openxmlformats.org/officeDocument/2006/math">
                    <m:sSup>
                      <m:sSupPr>
                        <m:ctrlPr>
                          <a:rPr lang="pt-BR" i="1" smtClean="0">
                            <a:latin typeface="Cambria Math" panose="02040503050406030204" pitchFamily="18" charset="0"/>
                          </a:rPr>
                        </m:ctrlPr>
                      </m:sSupPr>
                      <m:e>
                        <m:r>
                          <a:rPr lang="pt-BR" i="1" smtClean="0">
                            <a:latin typeface="Cambria Math" panose="02040503050406030204" pitchFamily="18" charset="0"/>
                          </a:rPr>
                          <m:t>𝑎</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𝑏</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𝑐</m:t>
                        </m:r>
                      </m:e>
                      <m:sup>
                        <m:r>
                          <a:rPr lang="pt-BR" i="1" smtClean="0">
                            <a:latin typeface="Cambria Math" panose="02040503050406030204" pitchFamily="18" charset="0"/>
                          </a:rPr>
                          <m:t>2</m:t>
                        </m:r>
                      </m:sup>
                    </m:sSup>
                  </m:oMath>
                </a14:m>
                <a:r>
                  <a:rPr lang="en-US" dirty="0"/>
                  <a:t>     </a:t>
                </a:r>
                <a14:m>
                  <m:oMath xmlns:m="http://schemas.openxmlformats.org/officeDocument/2006/math">
                    <m:sSup>
                      <m:sSupPr>
                        <m:ctrlPr>
                          <a:rPr lang="pt-BR" i="1">
                            <a:latin typeface="Cambria Math" panose="02040503050406030204" pitchFamily="18" charset="0"/>
                          </a:rPr>
                        </m:ctrlPr>
                      </m:sSupPr>
                      <m:e>
                        <m:r>
                          <a:rPr lang="en-US" b="0" i="1" smtClean="0">
                            <a:latin typeface="Cambria Math" panose="02040503050406030204" pitchFamily="18" charset="0"/>
                          </a:rPr>
                          <m:t>5</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en-US" b="0" i="1" smtClean="0">
                            <a:latin typeface="Cambria Math" panose="02040503050406030204" pitchFamily="18" charset="0"/>
                          </a:rPr>
                          <m:t>12</m:t>
                        </m:r>
                      </m:e>
                      <m:sup>
                        <m:r>
                          <a:rPr lang="pt-BR" i="1">
                            <a:latin typeface="Cambria Math" panose="02040503050406030204" pitchFamily="18" charset="0"/>
                          </a:rPr>
                          <m:t>2</m:t>
                        </m:r>
                      </m:sup>
                    </m:sSup>
                    <m:r>
                      <a:rPr lang="pt-BR" i="1">
                        <a:latin typeface="Cambria Math" panose="02040503050406030204" pitchFamily="18" charset="0"/>
                      </a:rPr>
                      <m:t>=</m:t>
                    </m:r>
                  </m:oMath>
                </a14:m>
                <a:r>
                  <a:rPr lang="en-US" dirty="0"/>
                  <a:t> 25 + 144 = 169   and </a:t>
                </a:r>
                <a14:m>
                  <m:oMath xmlns:m="http://schemas.openxmlformats.org/officeDocument/2006/math">
                    <m:sSup>
                      <m:sSupPr>
                        <m:ctrlPr>
                          <a:rPr lang="pt-BR" i="1">
                            <a:latin typeface="Cambria Math" panose="02040503050406030204" pitchFamily="18" charset="0"/>
                          </a:rPr>
                        </m:ctrlPr>
                      </m:sSupPr>
                      <m:e>
                        <m:r>
                          <a:rPr lang="en-US" b="0" i="1" smtClean="0">
                            <a:latin typeface="Cambria Math" panose="02040503050406030204" pitchFamily="18" charset="0"/>
                          </a:rPr>
                          <m:t>13</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a14:m>
                <a:r>
                  <a:rPr lang="en-US" dirty="0"/>
                  <a:t> = 169</a:t>
                </a:r>
              </a:p>
              <a:p>
                <a:r>
                  <a:rPr lang="en-US" dirty="0"/>
                  <a:t>169 = 169 </a:t>
                </a:r>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𝑎</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𝑏</m:t>
                        </m:r>
                      </m:e>
                      <m:sup>
                        <m:r>
                          <a:rPr lang="pt-BR" i="1">
                            <a:latin typeface="Cambria Math" panose="02040503050406030204" pitchFamily="18" charset="0"/>
                          </a:rPr>
                          <m:t>2</m:t>
                        </m:r>
                      </m:sup>
                    </m:sSup>
                    <m:r>
                      <a:rPr lang="pt-BR" i="1" smtClean="0">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a14:m>
                <a:r>
                  <a:rPr lang="en-US" dirty="0"/>
                  <a:t>  so this is a right triangle</a:t>
                </a:r>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3710200" y="4498902"/>
                <a:ext cx="7031092" cy="1477328"/>
              </a:xfrm>
              <a:prstGeom prst="rect">
                <a:avLst/>
              </a:prstGeom>
              <a:blipFill>
                <a:blip r:embed="rId4"/>
                <a:stretch>
                  <a:fillRect l="-781" t="-2066" b="-5785"/>
                </a:stretch>
              </a:blipFill>
            </p:spPr>
            <p:txBody>
              <a:bodyPr/>
              <a:lstStyle/>
              <a:p>
                <a:r>
                  <a:rPr lang="en-US">
                    <a:noFill/>
                  </a:rPr>
                  <a:t> </a:t>
                </a:r>
              </a:p>
            </p:txBody>
          </p:sp>
        </mc:Fallback>
      </mc:AlternateContent>
      <p:sp>
        <p:nvSpPr>
          <p:cNvPr id="12" name="TextBox 11"/>
          <p:cNvSpPr txBox="1"/>
          <p:nvPr/>
        </p:nvSpPr>
        <p:spPr>
          <a:xfrm>
            <a:off x="1816530" y="5791564"/>
            <a:ext cx="341760" cy="369332"/>
          </a:xfrm>
          <a:prstGeom prst="rect">
            <a:avLst/>
          </a:prstGeom>
          <a:noFill/>
        </p:spPr>
        <p:txBody>
          <a:bodyPr wrap="none" rtlCol="0">
            <a:spAutoFit/>
          </a:bodyPr>
          <a:lstStyle/>
          <a:p>
            <a:r>
              <a:rPr lang="en-US" dirty="0">
                <a:solidFill>
                  <a:schemeClr val="bg1"/>
                </a:solidFill>
              </a:rPr>
              <a:t>a</a:t>
            </a:r>
          </a:p>
        </p:txBody>
      </p:sp>
      <p:sp>
        <p:nvSpPr>
          <p:cNvPr id="13" name="TextBox 12"/>
          <p:cNvSpPr txBox="1"/>
          <p:nvPr/>
        </p:nvSpPr>
        <p:spPr>
          <a:xfrm>
            <a:off x="1044189" y="5052900"/>
            <a:ext cx="341760" cy="369332"/>
          </a:xfrm>
          <a:prstGeom prst="rect">
            <a:avLst/>
          </a:prstGeom>
          <a:noFill/>
        </p:spPr>
        <p:txBody>
          <a:bodyPr wrap="none" rtlCol="0">
            <a:spAutoFit/>
          </a:bodyPr>
          <a:lstStyle/>
          <a:p>
            <a:r>
              <a:rPr lang="en-US" dirty="0">
                <a:solidFill>
                  <a:schemeClr val="bg1"/>
                </a:solidFill>
              </a:rPr>
              <a:t>b</a:t>
            </a:r>
          </a:p>
        </p:txBody>
      </p:sp>
      <p:sp>
        <p:nvSpPr>
          <p:cNvPr id="14" name="TextBox 13"/>
          <p:cNvSpPr txBox="1"/>
          <p:nvPr/>
        </p:nvSpPr>
        <p:spPr>
          <a:xfrm>
            <a:off x="2158290" y="4831660"/>
            <a:ext cx="341760" cy="369332"/>
          </a:xfrm>
          <a:prstGeom prst="rect">
            <a:avLst/>
          </a:prstGeom>
          <a:noFill/>
        </p:spPr>
        <p:txBody>
          <a:bodyPr wrap="none" rtlCol="0">
            <a:spAutoFit/>
          </a:bodyPr>
          <a:lstStyle/>
          <a:p>
            <a:r>
              <a:rPr lang="en-US" dirty="0">
                <a:solidFill>
                  <a:schemeClr val="bg1"/>
                </a:solidFill>
              </a:rPr>
              <a:t>c</a:t>
            </a:r>
          </a:p>
        </p:txBody>
      </p:sp>
      <p:pic>
        <p:nvPicPr>
          <p:cNvPr id="16" name="Graphic 15" descr="Clos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63144" y="3392196"/>
            <a:ext cx="826128" cy="826128"/>
          </a:xfrm>
          <a:prstGeom prst="rect">
            <a:avLst/>
          </a:prstGeom>
        </p:spPr>
      </p:pic>
      <p:pic>
        <p:nvPicPr>
          <p:cNvPr id="17" name="Graphic 16" descr="Checkmark"/>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61700" y="4794603"/>
            <a:ext cx="710691" cy="710691"/>
          </a:xfrm>
          <a:prstGeom prst="rect">
            <a:avLst/>
          </a:prstGeom>
        </p:spPr>
      </p:pic>
    </p:spTree>
    <p:extLst>
      <p:ext uri="{BB962C8B-B14F-4D97-AF65-F5344CB8AC3E}">
        <p14:creationId xmlns:p14="http://schemas.microsoft.com/office/powerpoint/2010/main" val="327648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500"/>
                                        <p:tgtEl>
                                          <p:spTgt spid="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500"/>
                                        <p:tgtEl>
                                          <p:spTgt spid="11">
                                            <p:txEl>
                                              <p:pRg st="0" end="0"/>
                                            </p:txEl>
                                          </p:spTgt>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fade">
                                      <p:cBhvr>
                                        <p:cTn id="55" dur="500"/>
                                        <p:tgtEl>
                                          <p:spTgt spid="11">
                                            <p:txEl>
                                              <p:pRg st="1" end="1"/>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xEl>
                                              <p:pRg st="2" end="2"/>
                                            </p:txEl>
                                          </p:spTgt>
                                        </p:tgtEl>
                                        <p:attrNameLst>
                                          <p:attrName>style.visibility</p:attrName>
                                        </p:attrNameLst>
                                      </p:cBhvr>
                                      <p:to>
                                        <p:strVal val="visible"/>
                                      </p:to>
                                    </p:set>
                                    <p:animEffect transition="in" filter="fade">
                                      <p:cBhvr>
                                        <p:cTn id="58" dur="500"/>
                                        <p:tgtEl>
                                          <p:spTgt spid="11">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
                                            <p:txEl>
                                              <p:pRg st="3" end="3"/>
                                            </p:txEl>
                                          </p:spTgt>
                                        </p:tgtEl>
                                        <p:attrNameLst>
                                          <p:attrName>style.visibility</p:attrName>
                                        </p:attrNameLst>
                                      </p:cBhvr>
                                      <p:to>
                                        <p:strVal val="visible"/>
                                      </p:to>
                                    </p:set>
                                    <p:animEffect transition="in" filter="fade">
                                      <p:cBhvr>
                                        <p:cTn id="63" dur="500"/>
                                        <p:tgtEl>
                                          <p:spTgt spid="11">
                                            <p:txEl>
                                              <p:pRg st="3" end="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1">
                                            <p:txEl>
                                              <p:pRg st="4" end="4"/>
                                            </p:txEl>
                                          </p:spTgt>
                                        </p:tgtEl>
                                        <p:attrNameLst>
                                          <p:attrName>style.visibility</p:attrName>
                                        </p:attrNameLst>
                                      </p:cBhvr>
                                      <p:to>
                                        <p:strVal val="visible"/>
                                      </p:to>
                                    </p:set>
                                    <p:animEffect transition="in" filter="fade">
                                      <p:cBhvr>
                                        <p:cTn id="66"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the diagonal of a shape</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74419" y="3391589"/>
            <a:ext cx="1790700" cy="186309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9734173" y="2450996"/>
            <a:ext cx="1647825" cy="1998345"/>
          </a:xfrm>
          <a:prstGeom prst="rect">
            <a:avLst/>
          </a:prstGeom>
        </p:spPr>
      </p:pic>
      <p:sp>
        <p:nvSpPr>
          <p:cNvPr id="7" name="TextBox 6"/>
          <p:cNvSpPr txBox="1"/>
          <p:nvPr/>
        </p:nvSpPr>
        <p:spPr>
          <a:xfrm>
            <a:off x="2515531" y="2266330"/>
            <a:ext cx="7160935" cy="369332"/>
          </a:xfrm>
          <a:prstGeom prst="rect">
            <a:avLst/>
          </a:prstGeom>
          <a:noFill/>
        </p:spPr>
        <p:txBody>
          <a:bodyPr wrap="none" rtlCol="0">
            <a:spAutoFit/>
          </a:bodyPr>
          <a:lstStyle/>
          <a:p>
            <a:r>
              <a:rPr lang="en-US" dirty="0"/>
              <a:t>Remember the diagonal is the hypotenuse to the right triangle</a:t>
            </a:r>
          </a:p>
        </p:txBody>
      </p:sp>
      <mc:AlternateContent xmlns:mc="http://schemas.openxmlformats.org/markup-compatibility/2006">
        <mc:Choice xmlns:a14="http://schemas.microsoft.com/office/drawing/2010/main" Requires="a14">
          <p:sp>
            <p:nvSpPr>
              <p:cNvPr id="8" name="TextBox 7"/>
              <p:cNvSpPr txBox="1"/>
              <p:nvPr/>
            </p:nvSpPr>
            <p:spPr>
              <a:xfrm>
                <a:off x="2190801" y="3177815"/>
                <a:ext cx="5250155" cy="2057423"/>
              </a:xfrm>
              <a:prstGeom prst="rect">
                <a:avLst/>
              </a:prstGeom>
              <a:noFill/>
            </p:spPr>
            <p:txBody>
              <a:bodyPr wrap="none" rtlCol="0">
                <a:spAutoFit/>
              </a:bodyPr>
              <a:lstStyle/>
              <a:p>
                <a:r>
                  <a:rPr lang="en-US" dirty="0"/>
                  <a:t>First label each side  of the triangle a, b, c</a:t>
                </a:r>
              </a:p>
              <a:p>
                <a:r>
                  <a:rPr lang="en-US" dirty="0"/>
                  <a:t>Write the formula </a:t>
                </a:r>
                <a14:m>
                  <m:oMath xmlns:m="http://schemas.openxmlformats.org/officeDocument/2006/math">
                    <m:sSup>
                      <m:sSupPr>
                        <m:ctrlPr>
                          <a:rPr lang="pt-BR" i="1" smtClean="0">
                            <a:latin typeface="Cambria Math" panose="02040503050406030204" pitchFamily="18" charset="0"/>
                          </a:rPr>
                        </m:ctrlPr>
                      </m:sSupPr>
                      <m:e>
                        <m:r>
                          <a:rPr lang="pt-BR" i="1" smtClean="0">
                            <a:latin typeface="Cambria Math" panose="02040503050406030204" pitchFamily="18" charset="0"/>
                          </a:rPr>
                          <m:t>𝑎</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𝑏</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𝑐</m:t>
                        </m:r>
                      </m:e>
                      <m:sup>
                        <m:r>
                          <a:rPr lang="pt-BR" i="1" smtClean="0">
                            <a:latin typeface="Cambria Math" panose="02040503050406030204" pitchFamily="18" charset="0"/>
                          </a:rPr>
                          <m:t>2</m:t>
                        </m:r>
                      </m:sup>
                    </m:sSup>
                  </m:oMath>
                </a14:m>
                <a:endParaRPr lang="en-US" dirty="0"/>
              </a:p>
              <a:p>
                <a:r>
                  <a:rPr lang="en-US" dirty="0"/>
                  <a:t>Substitute in the known values and solve for c</a:t>
                </a:r>
              </a:p>
              <a:p>
                <a14:m>
                  <m:oMathPara xmlns:m="http://schemas.openxmlformats.org/officeDocument/2006/math">
                    <m:oMathParaPr>
                      <m:jc m:val="centerGroup"/>
                    </m:oMathParaPr>
                    <m:oMath xmlns:m="http://schemas.openxmlformats.org/officeDocument/2006/math">
                      <m:sSup>
                        <m:sSupPr>
                          <m:ctrlPr>
                            <a:rPr lang="pt-BR" i="1">
                              <a:latin typeface="Cambria Math" panose="02040503050406030204" pitchFamily="18" charset="0"/>
                            </a:rPr>
                          </m:ctrlPr>
                        </m:sSupPr>
                        <m:e>
                          <m:r>
                            <a:rPr lang="en-US" b="0" i="1" smtClean="0">
                              <a:latin typeface="Cambria Math" panose="02040503050406030204" pitchFamily="18" charset="0"/>
                            </a:rPr>
                            <m:t>4</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en-US" b="0" i="1" smtClean="0">
                              <a:latin typeface="Cambria Math" panose="02040503050406030204" pitchFamily="18" charset="0"/>
                            </a:rPr>
                            <m:t>4</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m:oMathPara>
                </a14:m>
                <a:endParaRPr lang="en-US" dirty="0"/>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16</m:t>
                      </m:r>
                      <m:r>
                        <a:rPr lang="pt-BR" i="1">
                          <a:latin typeface="Cambria Math" panose="02040503050406030204" pitchFamily="18" charset="0"/>
                        </a:rPr>
                        <m:t>+</m:t>
                      </m:r>
                      <m:r>
                        <a:rPr lang="en-US" b="0" i="1" smtClean="0">
                          <a:latin typeface="Cambria Math" panose="02040503050406030204" pitchFamily="18" charset="0"/>
                        </a:rPr>
                        <m:t>16</m:t>
                      </m:r>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m:oMathPara>
                </a14:m>
                <a:endParaRPr lang="en-US" dirty="0"/>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32</m:t>
                      </m:r>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m:oMathPara>
                </a14:m>
                <a:endParaRPr lang="en-US" dirty="0"/>
              </a:p>
              <a:p>
                <a:pPr algn="ctr"/>
                <a14:m>
                  <m:oMath xmlns:m="http://schemas.openxmlformats.org/officeDocument/2006/math">
                    <m:rad>
                      <m:radPr>
                        <m:degHide m:val="on"/>
                        <m:ctrlPr>
                          <a:rPr lang="pt-BR" i="1" smtClean="0">
                            <a:latin typeface="Cambria Math" panose="02040503050406030204" pitchFamily="18" charset="0"/>
                          </a:rPr>
                        </m:ctrlPr>
                      </m:radPr>
                      <m:deg/>
                      <m:e>
                        <m:r>
                          <a:rPr lang="en-US" b="0" i="1" smtClean="0">
                            <a:latin typeface="Cambria Math" panose="02040503050406030204" pitchFamily="18" charset="0"/>
                          </a:rPr>
                          <m:t>32</m:t>
                        </m:r>
                      </m:e>
                    </m:rad>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sSup>
                  </m:oMath>
                </a14:m>
                <a:r>
                  <a:rPr lang="en-US" dirty="0"/>
                  <a:t>≈ 5.7 in</a:t>
                </a:r>
              </a:p>
            </p:txBody>
          </p:sp>
        </mc:Choice>
        <mc:Fallback>
          <p:sp>
            <p:nvSpPr>
              <p:cNvPr id="8" name="TextBox 7"/>
              <p:cNvSpPr txBox="1">
                <a:spLocks noRot="1" noChangeAspect="1" noMove="1" noResize="1" noEditPoints="1" noAdjustHandles="1" noChangeArrowheads="1" noChangeShapeType="1" noTextEdit="1"/>
              </p:cNvSpPr>
              <p:nvPr/>
            </p:nvSpPr>
            <p:spPr>
              <a:xfrm>
                <a:off x="2190801" y="3177815"/>
                <a:ext cx="5250155" cy="2057423"/>
              </a:xfrm>
              <a:prstGeom prst="rect">
                <a:avLst/>
              </a:prstGeom>
              <a:blipFill>
                <a:blip r:embed="rId4"/>
                <a:stretch>
                  <a:fillRect l="-928" t="-1479" r="-116" b="-3550"/>
                </a:stretch>
              </a:blipFill>
            </p:spPr>
            <p:txBody>
              <a:bodyPr/>
              <a:lstStyle/>
              <a:p>
                <a:r>
                  <a:rPr lang="en-US">
                    <a:noFill/>
                  </a:rPr>
                  <a:t> </a:t>
                </a:r>
              </a:p>
            </p:txBody>
          </p:sp>
        </mc:Fallback>
      </mc:AlternateContent>
      <p:sp>
        <p:nvSpPr>
          <p:cNvPr id="9" name="TextBox 8"/>
          <p:cNvSpPr txBox="1"/>
          <p:nvPr/>
        </p:nvSpPr>
        <p:spPr>
          <a:xfrm>
            <a:off x="1723359" y="3953802"/>
            <a:ext cx="341760" cy="369332"/>
          </a:xfrm>
          <a:prstGeom prst="rect">
            <a:avLst/>
          </a:prstGeom>
          <a:noFill/>
        </p:spPr>
        <p:txBody>
          <a:bodyPr wrap="none" rtlCol="0">
            <a:spAutoFit/>
          </a:bodyPr>
          <a:lstStyle/>
          <a:p>
            <a:r>
              <a:rPr lang="en-US" dirty="0">
                <a:solidFill>
                  <a:schemeClr val="bg1"/>
                </a:solidFill>
              </a:rPr>
              <a:t>a</a:t>
            </a:r>
          </a:p>
        </p:txBody>
      </p:sp>
      <p:sp>
        <p:nvSpPr>
          <p:cNvPr id="10" name="TextBox 9"/>
          <p:cNvSpPr txBox="1"/>
          <p:nvPr/>
        </p:nvSpPr>
        <p:spPr>
          <a:xfrm>
            <a:off x="1029531" y="4636290"/>
            <a:ext cx="280475" cy="369332"/>
          </a:xfrm>
          <a:prstGeom prst="rect">
            <a:avLst/>
          </a:prstGeom>
          <a:noFill/>
        </p:spPr>
        <p:txBody>
          <a:bodyPr wrap="square" rtlCol="0">
            <a:spAutoFit/>
          </a:bodyPr>
          <a:lstStyle/>
          <a:p>
            <a:r>
              <a:rPr lang="en-US" dirty="0">
                <a:solidFill>
                  <a:schemeClr val="bg1"/>
                </a:solidFill>
              </a:rPr>
              <a:t>b</a:t>
            </a:r>
          </a:p>
        </p:txBody>
      </p:sp>
      <p:sp>
        <p:nvSpPr>
          <p:cNvPr id="11" name="TextBox 10"/>
          <p:cNvSpPr txBox="1"/>
          <p:nvPr/>
        </p:nvSpPr>
        <p:spPr>
          <a:xfrm>
            <a:off x="704766" y="3923598"/>
            <a:ext cx="341760" cy="369332"/>
          </a:xfrm>
          <a:prstGeom prst="rect">
            <a:avLst/>
          </a:prstGeom>
          <a:noFill/>
        </p:spPr>
        <p:txBody>
          <a:bodyPr wrap="none" rtlCol="0">
            <a:spAutoFit/>
          </a:bodyPr>
          <a:lstStyle/>
          <a:p>
            <a:r>
              <a:rPr lang="en-US" dirty="0">
                <a:solidFill>
                  <a:schemeClr val="bg1"/>
                </a:solidFill>
              </a:rPr>
              <a:t>c</a:t>
            </a:r>
          </a:p>
        </p:txBody>
      </p:sp>
      <mc:AlternateContent xmlns:mc="http://schemas.openxmlformats.org/markup-compatibility/2006">
        <mc:Choice xmlns:a14="http://schemas.microsoft.com/office/drawing/2010/main" Requires="a14">
          <p:sp>
            <p:nvSpPr>
              <p:cNvPr id="12" name="TextBox 11"/>
              <p:cNvSpPr txBox="1"/>
              <p:nvPr/>
            </p:nvSpPr>
            <p:spPr>
              <a:xfrm>
                <a:off x="6835688" y="4522910"/>
                <a:ext cx="4968027" cy="2060179"/>
              </a:xfrm>
              <a:prstGeom prst="rect">
                <a:avLst/>
              </a:prstGeom>
              <a:noFill/>
            </p:spPr>
            <p:txBody>
              <a:bodyPr wrap="none" rtlCol="0">
                <a:spAutoFit/>
              </a:bodyPr>
              <a:lstStyle/>
              <a:p>
                <a:r>
                  <a:rPr lang="en-US" dirty="0"/>
                  <a:t>First label each side  of the triangle a, b, c</a:t>
                </a:r>
              </a:p>
              <a:p>
                <a:r>
                  <a:rPr lang="en-US" dirty="0"/>
                  <a:t>Write the formula </a:t>
                </a:r>
                <a14:m>
                  <m:oMath xmlns:m="http://schemas.openxmlformats.org/officeDocument/2006/math">
                    <m:sSup>
                      <m:sSupPr>
                        <m:ctrlPr>
                          <a:rPr lang="pt-BR" i="1" smtClean="0">
                            <a:latin typeface="Cambria Math" panose="02040503050406030204" pitchFamily="18" charset="0"/>
                          </a:rPr>
                        </m:ctrlPr>
                      </m:sSupPr>
                      <m:e>
                        <m:r>
                          <a:rPr lang="pt-BR" i="1" smtClean="0">
                            <a:latin typeface="Cambria Math" panose="02040503050406030204" pitchFamily="18" charset="0"/>
                          </a:rPr>
                          <m:t>𝑎</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𝑏</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𝑐</m:t>
                        </m:r>
                      </m:e>
                      <m:sup>
                        <m:r>
                          <a:rPr lang="pt-BR" i="1" smtClean="0">
                            <a:latin typeface="Cambria Math" panose="02040503050406030204" pitchFamily="18" charset="0"/>
                          </a:rPr>
                          <m:t>2</m:t>
                        </m:r>
                      </m:sup>
                    </m:sSup>
                  </m:oMath>
                </a14:m>
                <a:endParaRPr lang="en-US" dirty="0"/>
              </a:p>
              <a:p>
                <a:r>
                  <a:rPr lang="en-US" dirty="0"/>
                  <a:t>Substitute in the known values &amp; solve for c</a:t>
                </a:r>
              </a:p>
              <a:p>
                <a14:m>
                  <m:oMathPara xmlns:m="http://schemas.openxmlformats.org/officeDocument/2006/math">
                    <m:oMathParaPr>
                      <m:jc m:val="centerGroup"/>
                    </m:oMathParaPr>
                    <m:oMath xmlns:m="http://schemas.openxmlformats.org/officeDocument/2006/math">
                      <m:sSup>
                        <m:sSupPr>
                          <m:ctrlPr>
                            <a:rPr lang="pt-BR" i="1">
                              <a:latin typeface="Cambria Math" panose="02040503050406030204" pitchFamily="18" charset="0"/>
                            </a:rPr>
                          </m:ctrlPr>
                        </m:sSupPr>
                        <m:e>
                          <m:r>
                            <a:rPr lang="en-US" b="0" i="1" smtClean="0">
                              <a:latin typeface="Cambria Math" panose="02040503050406030204" pitchFamily="18" charset="0"/>
                            </a:rPr>
                            <m:t>3</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en-US" b="0" i="1" smtClean="0">
                              <a:latin typeface="Cambria Math" panose="02040503050406030204" pitchFamily="18" charset="0"/>
                            </a:rPr>
                            <m:t>4</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m:oMathPara>
                </a14:m>
                <a:endParaRPr lang="en-US" dirty="0"/>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m:t>
                      </m:r>
                      <m:r>
                        <a:rPr lang="pt-BR" i="1">
                          <a:latin typeface="Cambria Math" panose="02040503050406030204" pitchFamily="18" charset="0"/>
                        </a:rPr>
                        <m:t>+</m:t>
                      </m:r>
                      <m:r>
                        <a:rPr lang="en-US" b="0" i="1" smtClean="0">
                          <a:latin typeface="Cambria Math" panose="02040503050406030204" pitchFamily="18" charset="0"/>
                        </a:rPr>
                        <m:t>16</m:t>
                      </m:r>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m:oMathPara>
                </a14:m>
                <a:endParaRPr lang="en-US" dirty="0"/>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25</m:t>
                      </m:r>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m:oMathPara>
                </a14:m>
                <a:endParaRPr lang="en-US" dirty="0"/>
              </a:p>
              <a:p>
                <a:pPr algn="ctr"/>
                <a14:m>
                  <m:oMath xmlns:m="http://schemas.openxmlformats.org/officeDocument/2006/math">
                    <m:rad>
                      <m:radPr>
                        <m:degHide m:val="on"/>
                        <m:ctrlPr>
                          <a:rPr lang="pt-BR" i="1" smtClean="0">
                            <a:latin typeface="Cambria Math" panose="02040503050406030204" pitchFamily="18" charset="0"/>
                          </a:rPr>
                        </m:ctrlPr>
                      </m:radPr>
                      <m:deg/>
                      <m:e>
                        <m:r>
                          <a:rPr lang="en-US" b="0" i="1" smtClean="0">
                            <a:latin typeface="Cambria Math" panose="02040503050406030204" pitchFamily="18" charset="0"/>
                          </a:rPr>
                          <m:t>25</m:t>
                        </m:r>
                      </m:e>
                    </m:rad>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sSup>
                  </m:oMath>
                </a14:m>
                <a:r>
                  <a:rPr lang="en-US" dirty="0"/>
                  <a:t>≈ 5 m</a:t>
                </a:r>
              </a:p>
            </p:txBody>
          </p:sp>
        </mc:Choice>
        <mc:Fallback>
          <p:sp>
            <p:nvSpPr>
              <p:cNvPr id="12" name="TextBox 11"/>
              <p:cNvSpPr txBox="1">
                <a:spLocks noRot="1" noChangeAspect="1" noMove="1" noResize="1" noEditPoints="1" noAdjustHandles="1" noChangeArrowheads="1" noChangeShapeType="1" noTextEdit="1"/>
              </p:cNvSpPr>
              <p:nvPr/>
            </p:nvSpPr>
            <p:spPr>
              <a:xfrm>
                <a:off x="6835688" y="4522910"/>
                <a:ext cx="4968027" cy="2060179"/>
              </a:xfrm>
              <a:prstGeom prst="rect">
                <a:avLst/>
              </a:prstGeom>
              <a:blipFill>
                <a:blip r:embed="rId5"/>
                <a:stretch>
                  <a:fillRect l="-982" t="-1775" r="-245" b="-3550"/>
                </a:stretch>
              </a:blipFill>
            </p:spPr>
            <p:txBody>
              <a:bodyPr/>
              <a:lstStyle/>
              <a:p>
                <a:r>
                  <a:rPr lang="en-US">
                    <a:noFill/>
                  </a:rPr>
                  <a:t> </a:t>
                </a:r>
              </a:p>
            </p:txBody>
          </p:sp>
        </mc:Fallback>
      </mc:AlternateContent>
      <p:sp>
        <p:nvSpPr>
          <p:cNvPr id="13" name="TextBox 12"/>
          <p:cNvSpPr txBox="1"/>
          <p:nvPr/>
        </p:nvSpPr>
        <p:spPr>
          <a:xfrm>
            <a:off x="10387205" y="3859732"/>
            <a:ext cx="341760" cy="369332"/>
          </a:xfrm>
          <a:prstGeom prst="rect">
            <a:avLst/>
          </a:prstGeom>
          <a:noFill/>
        </p:spPr>
        <p:txBody>
          <a:bodyPr wrap="none" rtlCol="0">
            <a:spAutoFit/>
          </a:bodyPr>
          <a:lstStyle/>
          <a:p>
            <a:r>
              <a:rPr lang="en-US" dirty="0">
                <a:solidFill>
                  <a:schemeClr val="bg1"/>
                </a:solidFill>
              </a:rPr>
              <a:t>a</a:t>
            </a:r>
          </a:p>
        </p:txBody>
      </p:sp>
      <p:sp>
        <p:nvSpPr>
          <p:cNvPr id="14" name="TextBox 13"/>
          <p:cNvSpPr txBox="1"/>
          <p:nvPr/>
        </p:nvSpPr>
        <p:spPr>
          <a:xfrm>
            <a:off x="11001792" y="3080836"/>
            <a:ext cx="280475" cy="369332"/>
          </a:xfrm>
          <a:prstGeom prst="rect">
            <a:avLst/>
          </a:prstGeom>
          <a:noFill/>
        </p:spPr>
        <p:txBody>
          <a:bodyPr wrap="square" rtlCol="0">
            <a:spAutoFit/>
          </a:bodyPr>
          <a:lstStyle/>
          <a:p>
            <a:r>
              <a:rPr lang="en-US" dirty="0">
                <a:solidFill>
                  <a:schemeClr val="bg1"/>
                </a:solidFill>
              </a:rPr>
              <a:t>b</a:t>
            </a:r>
          </a:p>
        </p:txBody>
      </p:sp>
      <p:sp>
        <p:nvSpPr>
          <p:cNvPr id="15" name="TextBox 14"/>
          <p:cNvSpPr txBox="1"/>
          <p:nvPr/>
        </p:nvSpPr>
        <p:spPr>
          <a:xfrm>
            <a:off x="10277610" y="2941880"/>
            <a:ext cx="280475" cy="369332"/>
          </a:xfrm>
          <a:prstGeom prst="rect">
            <a:avLst/>
          </a:prstGeom>
          <a:noFill/>
        </p:spPr>
        <p:txBody>
          <a:bodyPr wrap="square" rtlCol="0">
            <a:spAutoFit/>
          </a:bodyPr>
          <a:lstStyle/>
          <a:p>
            <a:r>
              <a:rPr lang="en-US" dirty="0">
                <a:solidFill>
                  <a:schemeClr val="bg1"/>
                </a:solidFill>
              </a:rPr>
              <a:t>c</a:t>
            </a:r>
          </a:p>
        </p:txBody>
      </p:sp>
      <p:sp>
        <p:nvSpPr>
          <p:cNvPr id="16" name="TextBox 15"/>
          <p:cNvSpPr txBox="1"/>
          <p:nvPr/>
        </p:nvSpPr>
        <p:spPr>
          <a:xfrm>
            <a:off x="875646" y="4872361"/>
            <a:ext cx="756938" cy="369332"/>
          </a:xfrm>
          <a:prstGeom prst="rect">
            <a:avLst/>
          </a:prstGeom>
          <a:noFill/>
        </p:spPr>
        <p:txBody>
          <a:bodyPr wrap="none" rtlCol="0">
            <a:spAutoFit/>
          </a:bodyPr>
          <a:lstStyle/>
          <a:p>
            <a:r>
              <a:rPr lang="en-US" dirty="0">
                <a:solidFill>
                  <a:schemeClr val="bg1"/>
                </a:solidFill>
              </a:rPr>
              <a:t>5.7 in</a:t>
            </a:r>
            <a:endParaRPr lang="en-US" dirty="0">
              <a:solidFill>
                <a:schemeClr val="bg1"/>
              </a:solidFill>
            </a:endParaRPr>
          </a:p>
        </p:txBody>
      </p:sp>
      <p:sp>
        <p:nvSpPr>
          <p:cNvPr id="17" name="TextBox 16"/>
          <p:cNvSpPr txBox="1"/>
          <p:nvPr/>
        </p:nvSpPr>
        <p:spPr>
          <a:xfrm>
            <a:off x="10319933" y="4087609"/>
            <a:ext cx="593432" cy="369332"/>
          </a:xfrm>
          <a:prstGeom prst="rect">
            <a:avLst/>
          </a:prstGeom>
          <a:noFill/>
        </p:spPr>
        <p:txBody>
          <a:bodyPr wrap="none" rtlCol="0">
            <a:spAutoFit/>
          </a:bodyPr>
          <a:lstStyle/>
          <a:p>
            <a:r>
              <a:rPr lang="en-US" dirty="0">
                <a:solidFill>
                  <a:schemeClr val="bg1"/>
                </a:solidFill>
              </a:rPr>
              <a:t>5 m</a:t>
            </a:r>
            <a:endParaRPr lang="en-US" dirty="0">
              <a:solidFill>
                <a:schemeClr val="bg1"/>
              </a:solidFill>
            </a:endParaRPr>
          </a:p>
        </p:txBody>
      </p:sp>
    </p:spTree>
    <p:extLst>
      <p:ext uri="{BB962C8B-B14F-4D97-AF65-F5344CB8AC3E}">
        <p14:creationId xmlns:p14="http://schemas.microsoft.com/office/powerpoint/2010/main" val="9799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500"/>
                                        <p:tgtEl>
                                          <p:spTgt spid="8">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fade">
                                      <p:cBhvr>
                                        <p:cTn id="34" dur="500"/>
                                        <p:tgtEl>
                                          <p:spTgt spid="8">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animEffect transition="in" filter="fade">
                                      <p:cBhvr>
                                        <p:cTn id="55" dur="500"/>
                                        <p:tgtEl>
                                          <p:spTgt spid="1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2">
                                            <p:txEl>
                                              <p:pRg st="2" end="2"/>
                                            </p:txEl>
                                          </p:spTgt>
                                        </p:tgtEl>
                                        <p:attrNameLst>
                                          <p:attrName>style.visibility</p:attrName>
                                        </p:attrNameLst>
                                      </p:cBhvr>
                                      <p:to>
                                        <p:strVal val="visible"/>
                                      </p:to>
                                    </p:set>
                                    <p:animEffect transition="in" filter="fade">
                                      <p:cBhvr>
                                        <p:cTn id="60" dur="500"/>
                                        <p:tgtEl>
                                          <p:spTgt spid="12">
                                            <p:txEl>
                                              <p:pRg st="2" end="2"/>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2">
                                            <p:txEl>
                                              <p:pRg st="3" end="3"/>
                                            </p:txEl>
                                          </p:spTgt>
                                        </p:tgtEl>
                                        <p:attrNameLst>
                                          <p:attrName>style.visibility</p:attrName>
                                        </p:attrNameLst>
                                      </p:cBhvr>
                                      <p:to>
                                        <p:strVal val="visible"/>
                                      </p:to>
                                    </p:set>
                                    <p:animEffect transition="in" filter="fade">
                                      <p:cBhvr>
                                        <p:cTn id="63" dur="500"/>
                                        <p:tgtEl>
                                          <p:spTgt spid="12">
                                            <p:txEl>
                                              <p:pRg st="3" end="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2">
                                            <p:txEl>
                                              <p:pRg st="4" end="4"/>
                                            </p:txEl>
                                          </p:spTgt>
                                        </p:tgtEl>
                                        <p:attrNameLst>
                                          <p:attrName>style.visibility</p:attrName>
                                        </p:attrNameLst>
                                      </p:cBhvr>
                                      <p:to>
                                        <p:strVal val="visible"/>
                                      </p:to>
                                    </p:set>
                                    <p:animEffect transition="in" filter="fade">
                                      <p:cBhvr>
                                        <p:cTn id="66" dur="500"/>
                                        <p:tgtEl>
                                          <p:spTgt spid="12">
                                            <p:txEl>
                                              <p:pRg st="4" end="4"/>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12">
                                            <p:txEl>
                                              <p:pRg st="5" end="5"/>
                                            </p:txEl>
                                          </p:spTgt>
                                        </p:tgtEl>
                                        <p:attrNameLst>
                                          <p:attrName>style.visibility</p:attrName>
                                        </p:attrNameLst>
                                      </p:cBhvr>
                                      <p:to>
                                        <p:strVal val="visible"/>
                                      </p:to>
                                    </p:set>
                                    <p:animEffect transition="in" filter="fade">
                                      <p:cBhvr>
                                        <p:cTn id="69" dur="500"/>
                                        <p:tgtEl>
                                          <p:spTgt spid="12">
                                            <p:txEl>
                                              <p:pRg st="5" end="5"/>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12">
                                            <p:txEl>
                                              <p:pRg st="6" end="6"/>
                                            </p:txEl>
                                          </p:spTgt>
                                        </p:tgtEl>
                                        <p:attrNameLst>
                                          <p:attrName>style.visibility</p:attrName>
                                        </p:attrNameLst>
                                      </p:cBhvr>
                                      <p:to>
                                        <p:strVal val="visible"/>
                                      </p:to>
                                    </p:set>
                                    <p:animEffect transition="in" filter="fade">
                                      <p:cBhvr>
                                        <p:cTn id="7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the distance between two points</a:t>
            </a:r>
          </a:p>
        </p:txBody>
      </p:sp>
      <p:pic>
        <p:nvPicPr>
          <p:cNvPr id="4" name="Picture 3"/>
          <p:cNvPicPr/>
          <p:nvPr/>
        </p:nvPicPr>
        <p:blipFill>
          <a:blip r:embed="rId2"/>
          <a:stretch>
            <a:fillRect/>
          </a:stretch>
        </p:blipFill>
        <p:spPr>
          <a:xfrm>
            <a:off x="731812" y="2431440"/>
            <a:ext cx="3545205" cy="3284806"/>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4345199" y="2479482"/>
                <a:ext cx="7790915" cy="4318490"/>
              </a:xfrm>
              <a:prstGeom prst="rect">
                <a:avLst/>
              </a:prstGeom>
              <a:noFill/>
            </p:spPr>
            <p:txBody>
              <a:bodyPr wrap="none" rtlCol="0">
                <a:spAutoFit/>
              </a:bodyPr>
              <a:lstStyle/>
              <a:p>
                <a:r>
                  <a:rPr lang="en-US" dirty="0"/>
                  <a:t>(4,5) and (2,2)</a:t>
                </a:r>
              </a:p>
              <a:p>
                <a:r>
                  <a:rPr lang="en-US" dirty="0"/>
                  <a:t>Plot the points</a:t>
                </a:r>
              </a:p>
              <a:p>
                <a:r>
                  <a:rPr lang="en-US" dirty="0"/>
                  <a:t>Connect the two points with a line</a:t>
                </a:r>
              </a:p>
              <a:p>
                <a:r>
                  <a:rPr lang="en-US" dirty="0"/>
                  <a:t>Draw a triangle</a:t>
                </a:r>
              </a:p>
              <a:p>
                <a:r>
                  <a:rPr lang="en-US" dirty="0"/>
                  <a:t>Label the sides</a:t>
                </a:r>
              </a:p>
              <a:p>
                <a:r>
                  <a:rPr lang="en-US" dirty="0"/>
                  <a:t>Count the number of units down for one side of the triangle</a:t>
                </a:r>
              </a:p>
              <a:p>
                <a:r>
                  <a:rPr lang="en-US" dirty="0"/>
                  <a:t>Count the number of units for the other side of the triangle</a:t>
                </a:r>
              </a:p>
              <a:p>
                <a:r>
                  <a:rPr lang="en-US" dirty="0"/>
                  <a:t>Substitute these values into the Pythagorean formula and solve for c</a:t>
                </a:r>
              </a:p>
              <a:p>
                <a14:m>
                  <m:oMathPara xmlns:m="http://schemas.openxmlformats.org/officeDocument/2006/math">
                    <m:oMathParaPr>
                      <m:jc m:val="centerGroup"/>
                    </m:oMathParaPr>
                    <m:oMath xmlns:m="http://schemas.openxmlformats.org/officeDocument/2006/math">
                      <m:sSup>
                        <m:sSupPr>
                          <m:ctrlPr>
                            <a:rPr lang="pt-BR" i="1" smtClean="0">
                              <a:latin typeface="Cambria Math" panose="02040503050406030204" pitchFamily="18" charset="0"/>
                            </a:rPr>
                          </m:ctrlPr>
                        </m:sSupPr>
                        <m:e>
                          <m:r>
                            <a:rPr lang="pt-BR" i="1" smtClean="0">
                              <a:latin typeface="Cambria Math" panose="02040503050406030204" pitchFamily="18" charset="0"/>
                            </a:rPr>
                            <m:t>𝑎</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𝑏</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𝑐</m:t>
                          </m:r>
                        </m:e>
                        <m:sup>
                          <m:r>
                            <a:rPr lang="pt-BR" i="1" smtClean="0">
                              <a:latin typeface="Cambria Math" panose="02040503050406030204" pitchFamily="18" charset="0"/>
                            </a:rPr>
                            <m:t>2</m:t>
                          </m:r>
                        </m:sup>
                      </m:sSup>
                    </m:oMath>
                  </m:oMathPara>
                </a14:m>
                <a:endParaRPr lang="en-US" dirty="0"/>
              </a:p>
              <a:p>
                <a14:m>
                  <m:oMathPara xmlns:m="http://schemas.openxmlformats.org/officeDocument/2006/math">
                    <m:oMathParaPr>
                      <m:jc m:val="centerGroup"/>
                    </m:oMathParaPr>
                    <m:oMath xmlns:m="http://schemas.openxmlformats.org/officeDocument/2006/math">
                      <m:sSup>
                        <m:sSupPr>
                          <m:ctrlPr>
                            <a:rPr lang="pt-BR" i="1">
                              <a:latin typeface="Cambria Math" panose="02040503050406030204" pitchFamily="18" charset="0"/>
                            </a:rPr>
                          </m:ctrlPr>
                        </m:sSupPr>
                        <m:e>
                          <m:r>
                            <a:rPr lang="en-US" b="0" i="1" smtClean="0">
                              <a:latin typeface="Cambria Math" panose="02040503050406030204" pitchFamily="18" charset="0"/>
                            </a:rPr>
                            <m:t>2</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en-US" b="0" i="1" smtClean="0">
                              <a:latin typeface="Cambria Math" panose="02040503050406030204" pitchFamily="18" charset="0"/>
                            </a:rPr>
                            <m:t>3</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m:oMathPara>
                </a14:m>
                <a:endParaRPr lang="en-US" dirty="0"/>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r>
                        <a:rPr lang="pt-BR" i="1">
                          <a:latin typeface="Cambria Math" panose="02040503050406030204" pitchFamily="18" charset="0"/>
                        </a:rPr>
                        <m:t>+</m:t>
                      </m:r>
                      <m:r>
                        <a:rPr lang="en-US" b="0" i="1" smtClean="0">
                          <a:latin typeface="Cambria Math" panose="02040503050406030204" pitchFamily="18" charset="0"/>
                        </a:rPr>
                        <m:t>9</m:t>
                      </m:r>
                      <m:r>
                        <a:rPr lang="pt-BR" i="1">
                          <a:latin typeface="Cambria Math" panose="02040503050406030204" pitchFamily="18" charset="0"/>
                        </a:rPr>
                        <m:t>=</m:t>
                      </m:r>
                      <m:sSup>
                        <m:sSupPr>
                          <m:ctrlPr>
                            <a:rPr lang="pt-BR" i="1" smtClean="0">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m:oMathPara>
                </a14:m>
                <a:endParaRPr lang="en-US" dirty="0"/>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13</m:t>
                      </m:r>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m:oMathPara>
                </a14:m>
                <a:endParaRPr lang="en-US" dirty="0"/>
              </a:p>
              <a:p>
                <a:pPr algn="ct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13</m:t>
                        </m:r>
                      </m:e>
                    </m:rad>
                  </m:oMath>
                </a14:m>
                <a:r>
                  <a:rPr lang="en-US" dirty="0"/>
                  <a:t> = c ≈ 3.6</a:t>
                </a:r>
              </a:p>
              <a:p>
                <a:endParaRPr lang="en-US" dirty="0"/>
              </a:p>
              <a:p>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345199" y="2479482"/>
                <a:ext cx="7790915" cy="4318490"/>
              </a:xfrm>
              <a:prstGeom prst="rect">
                <a:avLst/>
              </a:prstGeom>
              <a:blipFill>
                <a:blip r:embed="rId3"/>
                <a:stretch>
                  <a:fillRect l="-704" t="-847"/>
                </a:stretch>
              </a:blipFill>
            </p:spPr>
            <p:txBody>
              <a:bodyPr/>
              <a:lstStyle/>
              <a:p>
                <a:r>
                  <a:rPr lang="en-US">
                    <a:noFill/>
                  </a:rPr>
                  <a:t> </a:t>
                </a:r>
              </a:p>
            </p:txBody>
          </p:sp>
        </mc:Fallback>
      </mc:AlternateContent>
      <p:sp>
        <p:nvSpPr>
          <p:cNvPr id="6" name="Oval 5"/>
          <p:cNvSpPr/>
          <p:nvPr/>
        </p:nvSpPr>
        <p:spPr>
          <a:xfrm>
            <a:off x="3293164" y="2809259"/>
            <a:ext cx="66259" cy="791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29134" y="3558007"/>
            <a:ext cx="66466" cy="77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flipH="1">
            <a:off x="2862262" y="2848815"/>
            <a:ext cx="497160" cy="746873"/>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66837" y="3595688"/>
            <a:ext cx="673582" cy="369332"/>
          </a:xfrm>
          <a:prstGeom prst="rect">
            <a:avLst/>
          </a:prstGeom>
          <a:noFill/>
        </p:spPr>
        <p:txBody>
          <a:bodyPr wrap="none" rtlCol="0">
            <a:spAutoFit/>
          </a:bodyPr>
          <a:lstStyle/>
          <a:p>
            <a:r>
              <a:rPr lang="en-US" dirty="0">
                <a:solidFill>
                  <a:schemeClr val="bg1"/>
                </a:solidFill>
              </a:rPr>
              <a:t>a= 2</a:t>
            </a:r>
          </a:p>
        </p:txBody>
      </p:sp>
      <p:sp>
        <p:nvSpPr>
          <p:cNvPr id="10" name="TextBox 9"/>
          <p:cNvSpPr txBox="1"/>
          <p:nvPr/>
        </p:nvSpPr>
        <p:spPr>
          <a:xfrm>
            <a:off x="3392550" y="3063143"/>
            <a:ext cx="673582" cy="369332"/>
          </a:xfrm>
          <a:prstGeom prst="rect">
            <a:avLst/>
          </a:prstGeom>
          <a:noFill/>
        </p:spPr>
        <p:txBody>
          <a:bodyPr wrap="none" rtlCol="0">
            <a:spAutoFit/>
          </a:bodyPr>
          <a:lstStyle/>
          <a:p>
            <a:r>
              <a:rPr lang="en-US" dirty="0">
                <a:solidFill>
                  <a:schemeClr val="bg1"/>
                </a:solidFill>
              </a:rPr>
              <a:t>b= 3</a:t>
            </a:r>
          </a:p>
        </p:txBody>
      </p:sp>
      <p:sp>
        <p:nvSpPr>
          <p:cNvPr id="11" name="TextBox 10"/>
          <p:cNvSpPr txBox="1"/>
          <p:nvPr/>
        </p:nvSpPr>
        <p:spPr>
          <a:xfrm>
            <a:off x="2815414" y="2984231"/>
            <a:ext cx="333746" cy="369332"/>
          </a:xfrm>
          <a:prstGeom prst="rect">
            <a:avLst/>
          </a:prstGeom>
          <a:noFill/>
        </p:spPr>
        <p:txBody>
          <a:bodyPr wrap="none" rtlCol="0">
            <a:spAutoFit/>
          </a:bodyPr>
          <a:lstStyle/>
          <a:p>
            <a:r>
              <a:rPr lang="en-US" dirty="0">
                <a:solidFill>
                  <a:schemeClr val="bg1"/>
                </a:solidFill>
              </a:rPr>
              <a:t>c</a:t>
            </a:r>
          </a:p>
        </p:txBody>
      </p:sp>
      <mc:AlternateContent xmlns:mc="http://schemas.openxmlformats.org/markup-compatibility/2006">
        <mc:Choice xmlns:a14="http://schemas.microsoft.com/office/drawing/2010/main" Requires="a14">
          <p:sp>
            <p:nvSpPr>
              <p:cNvPr id="12" name="TextBox 11"/>
              <p:cNvSpPr txBox="1"/>
              <p:nvPr/>
            </p:nvSpPr>
            <p:spPr>
              <a:xfrm>
                <a:off x="2600057" y="2413080"/>
                <a:ext cx="1584986" cy="395429"/>
              </a:xfrm>
              <a:prstGeom prst="rect">
                <a:avLst/>
              </a:prstGeom>
              <a:noFill/>
            </p:spPr>
            <p:txBody>
              <a:bodyPr wrap="none" rtlCol="0">
                <a:spAutoFit/>
              </a:bodyPr>
              <a:lstStyle/>
              <a:p>
                <a:pPr algn="ctr"/>
                <a14:m>
                  <m:oMath xmlns:m="http://schemas.openxmlformats.org/officeDocument/2006/math">
                    <m:rad>
                      <m:radPr>
                        <m:degHide m:val="on"/>
                        <m:ctrlPr>
                          <a:rPr lang="en-US" i="1" smtClean="0">
                            <a:solidFill>
                              <a:schemeClr val="bg1"/>
                            </a:solidFill>
                            <a:latin typeface="Cambria Math" panose="02040503050406030204" pitchFamily="18" charset="0"/>
                          </a:rPr>
                        </m:ctrlPr>
                      </m:radPr>
                      <m:deg/>
                      <m:e>
                        <m:r>
                          <a:rPr lang="en-US" i="1">
                            <a:solidFill>
                              <a:schemeClr val="bg1"/>
                            </a:solidFill>
                            <a:latin typeface="Cambria Math" panose="02040503050406030204" pitchFamily="18" charset="0"/>
                          </a:rPr>
                          <m:t>13</m:t>
                        </m:r>
                      </m:e>
                    </m:rad>
                  </m:oMath>
                </a14:m>
                <a:r>
                  <a:rPr lang="en-US" dirty="0">
                    <a:solidFill>
                      <a:schemeClr val="bg1"/>
                    </a:solidFill>
                  </a:rPr>
                  <a:t> = c ≈ 3.6</a:t>
                </a:r>
              </a:p>
            </p:txBody>
          </p:sp>
        </mc:Choice>
        <mc:Fallback>
          <p:sp>
            <p:nvSpPr>
              <p:cNvPr id="12" name="TextBox 11"/>
              <p:cNvSpPr txBox="1">
                <a:spLocks noRot="1" noChangeAspect="1" noMove="1" noResize="1" noEditPoints="1" noAdjustHandles="1" noChangeArrowheads="1" noChangeShapeType="1" noTextEdit="1"/>
              </p:cNvSpPr>
              <p:nvPr/>
            </p:nvSpPr>
            <p:spPr>
              <a:xfrm>
                <a:off x="2600057" y="2413080"/>
                <a:ext cx="1584986" cy="395429"/>
              </a:xfrm>
              <a:prstGeom prst="rect">
                <a:avLst/>
              </a:prstGeom>
              <a:blipFill>
                <a:blip r:embed="rId4"/>
                <a:stretch>
                  <a:fillRect t="-3077" r="-2692" b="-23077"/>
                </a:stretch>
              </a:blipFill>
            </p:spPr>
            <p:txBody>
              <a:bodyPr/>
              <a:lstStyle/>
              <a:p>
                <a:r>
                  <a:rPr lang="en-US">
                    <a:noFill/>
                  </a:rPr>
                  <a:t> </a:t>
                </a:r>
              </a:p>
            </p:txBody>
          </p:sp>
        </mc:Fallback>
      </mc:AlternateContent>
    </p:spTree>
    <p:extLst>
      <p:ext uri="{BB962C8B-B14F-4D97-AF65-F5344CB8AC3E}">
        <p14:creationId xmlns:p14="http://schemas.microsoft.com/office/powerpoint/2010/main" val="238383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fade">
                                      <p:cBhvr>
                                        <p:cTn id="38" dur="500"/>
                                        <p:tgtEl>
                                          <p:spTgt spid="5">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Effect transition="in" filter="fade">
                                      <p:cBhvr>
                                        <p:cTn id="41" dur="500"/>
                                        <p:tgtEl>
                                          <p:spTgt spid="5">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Effect transition="in" filter="fade">
                                      <p:cBhvr>
                                        <p:cTn id="44" dur="500"/>
                                        <p:tgtEl>
                                          <p:spTgt spid="5">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fade">
                                      <p:cBhvr>
                                        <p:cTn id="47" dur="500"/>
                                        <p:tgtEl>
                                          <p:spTgt spid="5">
                                            <p:txEl>
                                              <p:pRg st="11" end="1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12" end="12"/>
                                            </p:txEl>
                                          </p:spTgt>
                                        </p:tgtEl>
                                        <p:attrNameLst>
                                          <p:attrName>style.visibility</p:attrName>
                                        </p:attrNameLst>
                                      </p:cBhvr>
                                      <p:to>
                                        <p:strVal val="visible"/>
                                      </p:to>
                                    </p:set>
                                    <p:animEffect transition="in" filter="fade">
                                      <p:cBhvr>
                                        <p:cTn id="50"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the distance between two points</a:t>
            </a:r>
          </a:p>
        </p:txBody>
      </p:sp>
      <p:pic>
        <p:nvPicPr>
          <p:cNvPr id="4" name="Picture 3"/>
          <p:cNvPicPr/>
          <p:nvPr/>
        </p:nvPicPr>
        <p:blipFill>
          <a:blip r:embed="rId2"/>
          <a:stretch>
            <a:fillRect/>
          </a:stretch>
        </p:blipFill>
        <p:spPr>
          <a:xfrm>
            <a:off x="731812" y="2431440"/>
            <a:ext cx="3545205" cy="3284806"/>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4345199" y="2479482"/>
                <a:ext cx="7790915" cy="4318490"/>
              </a:xfrm>
              <a:prstGeom prst="rect">
                <a:avLst/>
              </a:prstGeom>
              <a:noFill/>
            </p:spPr>
            <p:txBody>
              <a:bodyPr wrap="none" rtlCol="0">
                <a:spAutoFit/>
              </a:bodyPr>
              <a:lstStyle/>
              <a:p>
                <a:r>
                  <a:rPr lang="en-US" dirty="0"/>
                  <a:t>(-3,4) and (1,3)</a:t>
                </a:r>
              </a:p>
              <a:p>
                <a:r>
                  <a:rPr lang="en-US" dirty="0"/>
                  <a:t>Plot the points</a:t>
                </a:r>
              </a:p>
              <a:p>
                <a:r>
                  <a:rPr lang="en-US" dirty="0"/>
                  <a:t>Connect the two points with a line</a:t>
                </a:r>
              </a:p>
              <a:p>
                <a:r>
                  <a:rPr lang="en-US" dirty="0"/>
                  <a:t>Draw a triangle</a:t>
                </a:r>
              </a:p>
              <a:p>
                <a:r>
                  <a:rPr lang="en-US" dirty="0"/>
                  <a:t>Label the sides</a:t>
                </a:r>
              </a:p>
              <a:p>
                <a:r>
                  <a:rPr lang="en-US" dirty="0"/>
                  <a:t>Count the number of units down for one side of the triangle</a:t>
                </a:r>
              </a:p>
              <a:p>
                <a:r>
                  <a:rPr lang="en-US" dirty="0"/>
                  <a:t>Count the number of units for the other side of the triangle</a:t>
                </a:r>
              </a:p>
              <a:p>
                <a:r>
                  <a:rPr lang="en-US" dirty="0"/>
                  <a:t>Substitute these values into the Pythagorean formula and solve for c</a:t>
                </a:r>
              </a:p>
              <a:p>
                <a14:m>
                  <m:oMathPara xmlns:m="http://schemas.openxmlformats.org/officeDocument/2006/math">
                    <m:oMathParaPr>
                      <m:jc m:val="centerGroup"/>
                    </m:oMathParaPr>
                    <m:oMath xmlns:m="http://schemas.openxmlformats.org/officeDocument/2006/math">
                      <m:sSup>
                        <m:sSupPr>
                          <m:ctrlPr>
                            <a:rPr lang="pt-BR" i="1" smtClean="0">
                              <a:latin typeface="Cambria Math" panose="02040503050406030204" pitchFamily="18" charset="0"/>
                            </a:rPr>
                          </m:ctrlPr>
                        </m:sSupPr>
                        <m:e>
                          <m:r>
                            <a:rPr lang="pt-BR" i="1" smtClean="0">
                              <a:latin typeface="Cambria Math" panose="02040503050406030204" pitchFamily="18" charset="0"/>
                            </a:rPr>
                            <m:t>𝑎</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𝑏</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𝑐</m:t>
                          </m:r>
                        </m:e>
                        <m:sup>
                          <m:r>
                            <a:rPr lang="pt-BR" i="1" smtClean="0">
                              <a:latin typeface="Cambria Math" panose="02040503050406030204" pitchFamily="18" charset="0"/>
                            </a:rPr>
                            <m:t>2</m:t>
                          </m:r>
                        </m:sup>
                      </m:sSup>
                    </m:oMath>
                  </m:oMathPara>
                </a14:m>
                <a:endParaRPr lang="en-US" dirty="0"/>
              </a:p>
              <a:p>
                <a14:m>
                  <m:oMathPara xmlns:m="http://schemas.openxmlformats.org/officeDocument/2006/math">
                    <m:oMathParaPr>
                      <m:jc m:val="centerGroup"/>
                    </m:oMathParaPr>
                    <m:oMath xmlns:m="http://schemas.openxmlformats.org/officeDocument/2006/math">
                      <m:sSup>
                        <m:sSupPr>
                          <m:ctrlPr>
                            <a:rPr lang="pt-BR" i="1">
                              <a:latin typeface="Cambria Math" panose="02040503050406030204" pitchFamily="18" charset="0"/>
                            </a:rPr>
                          </m:ctrlPr>
                        </m:sSupPr>
                        <m:e>
                          <m:r>
                            <a:rPr lang="en-US" b="0" i="1" smtClean="0">
                              <a:latin typeface="Cambria Math" panose="02040503050406030204" pitchFamily="18" charset="0"/>
                            </a:rPr>
                            <m:t>1</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en-US" b="0" i="1" smtClean="0">
                              <a:latin typeface="Cambria Math" panose="02040503050406030204" pitchFamily="18" charset="0"/>
                            </a:rPr>
                            <m:t>4</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m:oMathPara>
                </a14:m>
                <a:endParaRPr lang="en-US" dirty="0"/>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pt-BR" i="1">
                          <a:latin typeface="Cambria Math" panose="02040503050406030204" pitchFamily="18" charset="0"/>
                        </a:rPr>
                        <m:t>+</m:t>
                      </m:r>
                      <m:r>
                        <a:rPr lang="en-US" b="0" i="1" smtClean="0">
                          <a:latin typeface="Cambria Math" panose="02040503050406030204" pitchFamily="18" charset="0"/>
                        </a:rPr>
                        <m:t>16</m:t>
                      </m:r>
                      <m:r>
                        <a:rPr lang="pt-BR" i="1">
                          <a:latin typeface="Cambria Math" panose="02040503050406030204" pitchFamily="18" charset="0"/>
                        </a:rPr>
                        <m:t>=</m:t>
                      </m:r>
                      <m:sSup>
                        <m:sSupPr>
                          <m:ctrlPr>
                            <a:rPr lang="pt-BR" i="1" smtClean="0">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m:oMathPara>
                </a14:m>
                <a:endParaRPr lang="en-US" dirty="0"/>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17</m:t>
                      </m:r>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m:oMathPara>
                </a14:m>
                <a:endParaRPr lang="en-US" dirty="0"/>
              </a:p>
              <a:p>
                <a:pPr algn="ct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17</m:t>
                        </m:r>
                      </m:e>
                    </m:rad>
                  </m:oMath>
                </a14:m>
                <a:r>
                  <a:rPr lang="en-US" dirty="0"/>
                  <a:t> = c ≈ 4.1</a:t>
                </a:r>
              </a:p>
              <a:p>
                <a:endParaRPr lang="en-US" dirty="0"/>
              </a:p>
              <a:p>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345199" y="2479482"/>
                <a:ext cx="7790915" cy="4318490"/>
              </a:xfrm>
              <a:prstGeom prst="rect">
                <a:avLst/>
              </a:prstGeom>
              <a:blipFill>
                <a:blip r:embed="rId3"/>
                <a:stretch>
                  <a:fillRect l="-704" t="-847"/>
                </a:stretch>
              </a:blipFill>
            </p:spPr>
            <p:txBody>
              <a:bodyPr/>
              <a:lstStyle/>
              <a:p>
                <a:r>
                  <a:rPr lang="en-US">
                    <a:noFill/>
                  </a:rPr>
                  <a:t> </a:t>
                </a:r>
              </a:p>
            </p:txBody>
          </p:sp>
        </mc:Fallback>
      </mc:AlternateContent>
      <p:sp>
        <p:nvSpPr>
          <p:cNvPr id="6" name="Oval 5"/>
          <p:cNvSpPr/>
          <p:nvPr/>
        </p:nvSpPr>
        <p:spPr>
          <a:xfrm>
            <a:off x="2571399" y="3314008"/>
            <a:ext cx="66259" cy="791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66696" y="3047863"/>
            <a:ext cx="66466" cy="77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9580" y="3047863"/>
            <a:ext cx="673582" cy="369332"/>
          </a:xfrm>
          <a:prstGeom prst="rect">
            <a:avLst/>
          </a:prstGeom>
          <a:noFill/>
        </p:spPr>
        <p:txBody>
          <a:bodyPr wrap="none" rtlCol="0">
            <a:spAutoFit/>
          </a:bodyPr>
          <a:lstStyle/>
          <a:p>
            <a:r>
              <a:rPr lang="en-US" dirty="0">
                <a:solidFill>
                  <a:schemeClr val="bg1"/>
                </a:solidFill>
              </a:rPr>
              <a:t>a= 1</a:t>
            </a:r>
          </a:p>
        </p:txBody>
      </p:sp>
      <p:sp>
        <p:nvSpPr>
          <p:cNvPr id="10" name="TextBox 9"/>
          <p:cNvSpPr txBox="1"/>
          <p:nvPr/>
        </p:nvSpPr>
        <p:spPr>
          <a:xfrm>
            <a:off x="1566696" y="3372192"/>
            <a:ext cx="673582" cy="369332"/>
          </a:xfrm>
          <a:prstGeom prst="rect">
            <a:avLst/>
          </a:prstGeom>
          <a:noFill/>
        </p:spPr>
        <p:txBody>
          <a:bodyPr wrap="none" rtlCol="0">
            <a:spAutoFit/>
          </a:bodyPr>
          <a:lstStyle/>
          <a:p>
            <a:r>
              <a:rPr lang="en-US" dirty="0">
                <a:solidFill>
                  <a:schemeClr val="bg1"/>
                </a:solidFill>
              </a:rPr>
              <a:t>b= 4</a:t>
            </a:r>
          </a:p>
        </p:txBody>
      </p:sp>
      <p:sp>
        <p:nvSpPr>
          <p:cNvPr id="11" name="TextBox 10"/>
          <p:cNvSpPr txBox="1"/>
          <p:nvPr/>
        </p:nvSpPr>
        <p:spPr>
          <a:xfrm>
            <a:off x="1903487" y="2876220"/>
            <a:ext cx="333746" cy="369332"/>
          </a:xfrm>
          <a:prstGeom prst="rect">
            <a:avLst/>
          </a:prstGeom>
          <a:noFill/>
        </p:spPr>
        <p:txBody>
          <a:bodyPr wrap="none" rtlCol="0">
            <a:spAutoFit/>
          </a:bodyPr>
          <a:lstStyle/>
          <a:p>
            <a:r>
              <a:rPr lang="en-US" dirty="0">
                <a:solidFill>
                  <a:schemeClr val="bg1"/>
                </a:solidFill>
              </a:rPr>
              <a:t>c</a:t>
            </a:r>
          </a:p>
        </p:txBody>
      </p:sp>
      <p:sp>
        <p:nvSpPr>
          <p:cNvPr id="3" name="Right Triangle 2"/>
          <p:cNvSpPr/>
          <p:nvPr/>
        </p:nvSpPr>
        <p:spPr>
          <a:xfrm>
            <a:off x="1566696" y="3086482"/>
            <a:ext cx="1037832" cy="267081"/>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2" name="TextBox 11"/>
              <p:cNvSpPr txBox="1"/>
              <p:nvPr/>
            </p:nvSpPr>
            <p:spPr>
              <a:xfrm>
                <a:off x="2464632" y="2729159"/>
                <a:ext cx="1584986" cy="395942"/>
              </a:xfrm>
              <a:prstGeom prst="rect">
                <a:avLst/>
              </a:prstGeom>
              <a:noFill/>
            </p:spPr>
            <p:txBody>
              <a:bodyPr wrap="none" rtlCol="0">
                <a:spAutoFit/>
              </a:bodyPr>
              <a:lstStyle/>
              <a:p>
                <a:pPr algn="ctr"/>
                <a14:m>
                  <m:oMath xmlns:m="http://schemas.openxmlformats.org/officeDocument/2006/math">
                    <m:rad>
                      <m:radPr>
                        <m:degHide m:val="on"/>
                        <m:ctrlPr>
                          <a:rPr lang="en-US" i="1" smtClean="0">
                            <a:solidFill>
                              <a:schemeClr val="bg1"/>
                            </a:solidFill>
                            <a:latin typeface="Cambria Math" panose="02040503050406030204" pitchFamily="18" charset="0"/>
                          </a:rPr>
                        </m:ctrlPr>
                      </m:radPr>
                      <m:deg/>
                      <m:e>
                        <m:r>
                          <a:rPr lang="en-US" i="1">
                            <a:solidFill>
                              <a:schemeClr val="bg1"/>
                            </a:solidFill>
                            <a:latin typeface="Cambria Math" panose="02040503050406030204" pitchFamily="18" charset="0"/>
                          </a:rPr>
                          <m:t>17</m:t>
                        </m:r>
                      </m:e>
                    </m:rad>
                  </m:oMath>
                </a14:m>
                <a:r>
                  <a:rPr lang="en-US" dirty="0">
                    <a:solidFill>
                      <a:schemeClr val="bg1"/>
                    </a:solidFill>
                  </a:rPr>
                  <a:t> = c ≈ 4.1</a:t>
                </a:r>
              </a:p>
            </p:txBody>
          </p:sp>
        </mc:Choice>
        <mc:Fallback>
          <p:sp>
            <p:nvSpPr>
              <p:cNvPr id="12" name="TextBox 11"/>
              <p:cNvSpPr txBox="1">
                <a:spLocks noRot="1" noChangeAspect="1" noMove="1" noResize="1" noEditPoints="1" noAdjustHandles="1" noChangeArrowheads="1" noChangeShapeType="1" noTextEdit="1"/>
              </p:cNvSpPr>
              <p:nvPr/>
            </p:nvSpPr>
            <p:spPr>
              <a:xfrm>
                <a:off x="2464632" y="2729159"/>
                <a:ext cx="1584986" cy="395942"/>
              </a:xfrm>
              <a:prstGeom prst="rect">
                <a:avLst/>
              </a:prstGeom>
              <a:blipFill>
                <a:blip r:embed="rId4"/>
                <a:stretch>
                  <a:fillRect t="-3077" r="-3077" b="-23077"/>
                </a:stretch>
              </a:blipFill>
            </p:spPr>
            <p:txBody>
              <a:bodyPr/>
              <a:lstStyle/>
              <a:p>
                <a:r>
                  <a:rPr lang="en-US">
                    <a:noFill/>
                  </a:rPr>
                  <a:t> </a:t>
                </a:r>
              </a:p>
            </p:txBody>
          </p:sp>
        </mc:Fallback>
      </mc:AlternateContent>
    </p:spTree>
    <p:extLst>
      <p:ext uri="{BB962C8B-B14F-4D97-AF65-F5344CB8AC3E}">
        <p14:creationId xmlns:p14="http://schemas.microsoft.com/office/powerpoint/2010/main" val="393242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fade">
                                      <p:cBhvr>
                                        <p:cTn id="38" dur="500"/>
                                        <p:tgtEl>
                                          <p:spTgt spid="5">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Effect transition="in" filter="fade">
                                      <p:cBhvr>
                                        <p:cTn id="41" dur="500"/>
                                        <p:tgtEl>
                                          <p:spTgt spid="5">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Effect transition="in" filter="fade">
                                      <p:cBhvr>
                                        <p:cTn id="44" dur="500"/>
                                        <p:tgtEl>
                                          <p:spTgt spid="5">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fade">
                                      <p:cBhvr>
                                        <p:cTn id="47" dur="500"/>
                                        <p:tgtEl>
                                          <p:spTgt spid="5">
                                            <p:txEl>
                                              <p:pRg st="11" end="1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12" end="12"/>
                                            </p:txEl>
                                          </p:spTgt>
                                        </p:tgtEl>
                                        <p:attrNameLst>
                                          <p:attrName>style.visibility</p:attrName>
                                        </p:attrNameLst>
                                      </p:cBhvr>
                                      <p:to>
                                        <p:strVal val="visible"/>
                                      </p:to>
                                    </p:set>
                                    <p:animEffect transition="in" filter="fade">
                                      <p:cBhvr>
                                        <p:cTn id="50"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 this paper in your notebook </a:t>
            </a:r>
            <a:r>
              <a:rPr lang="en-US"/>
              <a:t>when completed.</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739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Pythagorean Theorem</a:t>
            </a:r>
          </a:p>
        </p:txBody>
      </p:sp>
      <p:sp>
        <p:nvSpPr>
          <p:cNvPr id="5" name="Content Placeholder 4"/>
          <p:cNvSpPr>
            <a:spLocks noGrp="1"/>
          </p:cNvSpPr>
          <p:nvPr>
            <p:ph sz="half" idx="1"/>
          </p:nvPr>
        </p:nvSpPr>
        <p:spPr/>
        <p:txBody>
          <a:bodyPr/>
          <a:lstStyle/>
          <a:p>
            <a:r>
              <a:rPr lang="en-US" dirty="0"/>
              <a:t>So far we have practiced using the Pythagorean Theorem to find the length of the hypotenuse of a right triangle when given the lengths of the other sides</a:t>
            </a:r>
          </a:p>
        </p:txBody>
      </p:sp>
      <p:pic>
        <p:nvPicPr>
          <p:cNvPr id="7" name="Picture 6"/>
          <p:cNvPicPr>
            <a:picLocks noChangeAspect="1"/>
          </p:cNvPicPr>
          <p:nvPr/>
        </p:nvPicPr>
        <p:blipFill>
          <a:blip r:embed="rId2"/>
          <a:stretch>
            <a:fillRect/>
          </a:stretch>
        </p:blipFill>
        <p:spPr>
          <a:xfrm>
            <a:off x="7740674" y="2584343"/>
            <a:ext cx="3209925" cy="2914650"/>
          </a:xfrm>
          <a:prstGeom prst="rect">
            <a:avLst/>
          </a:prstGeom>
        </p:spPr>
      </p:pic>
      <p:sp>
        <p:nvSpPr>
          <p:cNvPr id="8" name="Right Triangle 7"/>
          <p:cNvSpPr/>
          <p:nvPr/>
        </p:nvSpPr>
        <p:spPr>
          <a:xfrm flipH="1">
            <a:off x="9881530" y="3676207"/>
            <a:ext cx="576776" cy="59084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 name="TextBox 8"/>
              <p:cNvSpPr txBox="1"/>
              <p:nvPr/>
            </p:nvSpPr>
            <p:spPr>
              <a:xfrm>
                <a:off x="8256955" y="3515137"/>
                <a:ext cx="1709058" cy="124264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𝑎</m:t>
                          </m:r>
                        </m:e>
                        <m:sup>
                          <m:r>
                            <a:rPr lang="pt-BR" i="1" smtClean="0">
                              <a:solidFill>
                                <a:schemeClr val="bg1"/>
                              </a:solidFill>
                              <a:latin typeface="Cambria Math" panose="02040503050406030204" pitchFamily="18" charset="0"/>
                            </a:rPr>
                            <m:t>2</m:t>
                          </m:r>
                        </m:sup>
                      </m:sSup>
                      <m:r>
                        <a:rPr lang="pt-BR" i="1" smtClean="0">
                          <a:solidFill>
                            <a:schemeClr val="bg1"/>
                          </a:solidFill>
                          <a:latin typeface="Cambria Math" panose="02040503050406030204" pitchFamily="18" charset="0"/>
                        </a:rPr>
                        <m:t>+</m:t>
                      </m:r>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𝑏</m:t>
                          </m:r>
                        </m:e>
                        <m:sup>
                          <m:r>
                            <a:rPr lang="pt-BR" i="1" smtClean="0">
                              <a:solidFill>
                                <a:schemeClr val="bg1"/>
                              </a:solidFill>
                              <a:latin typeface="Cambria Math" panose="02040503050406030204" pitchFamily="18" charset="0"/>
                            </a:rPr>
                            <m:t>2</m:t>
                          </m:r>
                        </m:sup>
                      </m:sSup>
                      <m:r>
                        <a:rPr lang="pt-BR" i="1" smtClean="0">
                          <a:solidFill>
                            <a:schemeClr val="bg1"/>
                          </a:solidFill>
                          <a:latin typeface="Cambria Math" panose="02040503050406030204" pitchFamily="18" charset="0"/>
                        </a:rPr>
                        <m:t>=</m:t>
                      </m:r>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𝑐</m:t>
                          </m:r>
                        </m:e>
                        <m:sup>
                          <m:r>
                            <a:rPr lang="pt-BR" i="1" smtClean="0">
                              <a:solidFill>
                                <a:schemeClr val="bg1"/>
                              </a:solidFill>
                              <a:latin typeface="Cambria Math" panose="02040503050406030204" pitchFamily="18" charset="0"/>
                            </a:rPr>
                            <m:t>2</m:t>
                          </m:r>
                        </m:sup>
                      </m:sSup>
                    </m:oMath>
                  </m:oMathPara>
                </a14:m>
                <a:endParaRPr lang="en-US" dirty="0"/>
              </a:p>
              <a:p>
                <a14:m>
                  <m:oMathPara xmlns:m="http://schemas.openxmlformats.org/officeDocument/2006/math">
                    <m:oMathParaPr>
                      <m:jc m:val="centerGroup"/>
                    </m:oMathParaPr>
                    <m:oMath xmlns:m="http://schemas.openxmlformats.org/officeDocument/2006/math">
                      <m:sSup>
                        <m:sSupPr>
                          <m:ctrlPr>
                            <a:rPr lang="pt-BR" i="1">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6</m:t>
                          </m:r>
                        </m:e>
                        <m:sup>
                          <m:r>
                            <a:rPr lang="pt-BR" i="1">
                              <a:solidFill>
                                <a:schemeClr val="bg1"/>
                              </a:solidFill>
                              <a:latin typeface="Cambria Math" panose="02040503050406030204" pitchFamily="18" charset="0"/>
                            </a:rPr>
                            <m:t>2</m:t>
                          </m:r>
                        </m:sup>
                      </m:sSup>
                      <m:r>
                        <a:rPr lang="pt-BR" i="1">
                          <a:solidFill>
                            <a:schemeClr val="bg1"/>
                          </a:solidFill>
                          <a:latin typeface="Cambria Math" panose="02040503050406030204" pitchFamily="18" charset="0"/>
                        </a:rPr>
                        <m:t>+</m:t>
                      </m:r>
                      <m:sSup>
                        <m:sSupPr>
                          <m:ctrlPr>
                            <a:rPr lang="pt-BR" i="1">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6</m:t>
                          </m:r>
                        </m:e>
                        <m:sup>
                          <m:r>
                            <a:rPr lang="pt-BR" i="1">
                              <a:solidFill>
                                <a:schemeClr val="bg1"/>
                              </a:solidFill>
                              <a:latin typeface="Cambria Math" panose="02040503050406030204" pitchFamily="18" charset="0"/>
                            </a:rPr>
                            <m:t>2</m:t>
                          </m:r>
                        </m:sup>
                      </m:sSup>
                      <m:r>
                        <a:rPr lang="pt-BR" i="1">
                          <a:solidFill>
                            <a:schemeClr val="bg1"/>
                          </a:solidFill>
                          <a:latin typeface="Cambria Math" panose="02040503050406030204" pitchFamily="18" charset="0"/>
                        </a:rPr>
                        <m:t>=</m:t>
                      </m:r>
                      <m:sSup>
                        <m:sSupPr>
                          <m:ctrlPr>
                            <a:rPr lang="pt-BR" i="1">
                              <a:solidFill>
                                <a:schemeClr val="bg1"/>
                              </a:solidFill>
                              <a:latin typeface="Cambria Math" panose="02040503050406030204" pitchFamily="18" charset="0"/>
                            </a:rPr>
                          </m:ctrlPr>
                        </m:sSupPr>
                        <m:e>
                          <m:r>
                            <a:rPr lang="pt-BR" i="1">
                              <a:solidFill>
                                <a:schemeClr val="bg1"/>
                              </a:solidFill>
                              <a:latin typeface="Cambria Math" panose="02040503050406030204" pitchFamily="18" charset="0"/>
                            </a:rPr>
                            <m:t>𝑐</m:t>
                          </m:r>
                        </m:e>
                        <m:sup>
                          <m:r>
                            <a:rPr lang="pt-BR" i="1">
                              <a:solidFill>
                                <a:schemeClr val="bg1"/>
                              </a:solidFill>
                              <a:latin typeface="Cambria Math" panose="02040503050406030204" pitchFamily="18" charset="0"/>
                            </a:rPr>
                            <m:t>2</m:t>
                          </m:r>
                        </m:sup>
                      </m:sSup>
                    </m:oMath>
                  </m:oMathPara>
                </a14:m>
                <a:endParaRPr lang="en-US" dirty="0"/>
              </a:p>
              <a:p>
                <a14:m>
                  <m:oMath xmlns:m="http://schemas.openxmlformats.org/officeDocument/2006/math">
                    <m:r>
                      <a:rPr lang="en-US" b="0" i="1" smtClean="0">
                        <a:solidFill>
                          <a:schemeClr val="bg1"/>
                        </a:solidFill>
                        <a:latin typeface="Cambria Math" panose="02040503050406030204" pitchFamily="18" charset="0"/>
                      </a:rPr>
                      <m:t>36</m:t>
                    </m:r>
                    <m:r>
                      <a:rPr lang="pt-BR" i="1">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36</m:t>
                    </m:r>
                    <m:r>
                      <a:rPr lang="pt-BR" i="1">
                        <a:solidFill>
                          <a:schemeClr val="bg1"/>
                        </a:solidFill>
                        <a:latin typeface="Cambria Math" panose="02040503050406030204" pitchFamily="18" charset="0"/>
                      </a:rPr>
                      <m:t>=</m:t>
                    </m:r>
                  </m:oMath>
                </a14:m>
                <a:r>
                  <a:rPr lang="en-US" dirty="0">
                    <a:solidFill>
                      <a:schemeClr val="bg1"/>
                    </a:solidFill>
                  </a:rPr>
                  <a:t>72</a:t>
                </a:r>
              </a:p>
              <a:p>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8256955" y="3515137"/>
                <a:ext cx="1709058" cy="124264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8256955" y="4732447"/>
                <a:ext cx="2250231" cy="395942"/>
              </a:xfrm>
              <a:prstGeom prst="rect">
                <a:avLst/>
              </a:prstGeom>
              <a:noFill/>
            </p:spPr>
            <p:txBody>
              <a:bodyPr wrap="none" rtlCol="0">
                <a:spAutoFit/>
              </a:bodyPr>
              <a:lstStyle/>
              <a:p>
                <a:r>
                  <a:rPr lang="en-US" dirty="0">
                    <a:solidFill>
                      <a:schemeClr val="bg1"/>
                    </a:solidFill>
                  </a:rPr>
                  <a:t>C=</a:t>
                </a:r>
                <a14:m>
                  <m:oMath xmlns:m="http://schemas.openxmlformats.org/officeDocument/2006/math">
                    <m:rad>
                      <m:radPr>
                        <m:degHide m:val="on"/>
                        <m:ctrlPr>
                          <a:rPr lang="en-US" i="1" smtClean="0">
                            <a:solidFill>
                              <a:schemeClr val="bg1"/>
                            </a:solidFill>
                            <a:latin typeface="Cambria Math" panose="02040503050406030204" pitchFamily="18" charset="0"/>
                          </a:rPr>
                        </m:ctrlPr>
                      </m:radPr>
                      <m:deg/>
                      <m:e>
                        <m:r>
                          <a:rPr lang="en-US" b="0" i="1" smtClean="0">
                            <a:solidFill>
                              <a:schemeClr val="bg1"/>
                            </a:solidFill>
                            <a:latin typeface="Cambria Math" panose="02040503050406030204" pitchFamily="18" charset="0"/>
                          </a:rPr>
                          <m:t>72</m:t>
                        </m:r>
                      </m:e>
                    </m:rad>
                  </m:oMath>
                </a14:m>
                <a:r>
                  <a:rPr lang="en-US" dirty="0">
                    <a:solidFill>
                      <a:schemeClr val="bg1"/>
                    </a:solidFill>
                  </a:rPr>
                  <a:t>≈ 8.5 meters</a:t>
                </a:r>
              </a:p>
            </p:txBody>
          </p:sp>
        </mc:Choice>
        <mc:Fallback>
          <p:sp>
            <p:nvSpPr>
              <p:cNvPr id="10" name="TextBox 9"/>
              <p:cNvSpPr txBox="1">
                <a:spLocks noRot="1" noChangeAspect="1" noMove="1" noResize="1" noEditPoints="1" noAdjustHandles="1" noChangeArrowheads="1" noChangeShapeType="1" noTextEdit="1"/>
              </p:cNvSpPr>
              <p:nvPr/>
            </p:nvSpPr>
            <p:spPr>
              <a:xfrm>
                <a:off x="8256955" y="4732447"/>
                <a:ext cx="2250231" cy="395942"/>
              </a:xfrm>
              <a:prstGeom prst="rect">
                <a:avLst/>
              </a:prstGeom>
              <a:blipFill>
                <a:blip r:embed="rId4"/>
                <a:stretch>
                  <a:fillRect l="-2162" t="-1538" r="-1892" b="-23077"/>
                </a:stretch>
              </a:blipFill>
            </p:spPr>
            <p:txBody>
              <a:bodyPr/>
              <a:lstStyle/>
              <a:p>
                <a:r>
                  <a:rPr lang="en-US">
                    <a:noFill/>
                  </a:rPr>
                  <a:t> </a:t>
                </a:r>
              </a:p>
            </p:txBody>
          </p:sp>
        </mc:Fallback>
      </mc:AlternateContent>
    </p:spTree>
    <p:extLst>
      <p:ext uri="{BB962C8B-B14F-4D97-AF65-F5344CB8AC3E}">
        <p14:creationId xmlns:p14="http://schemas.microsoft.com/office/powerpoint/2010/main" val="297436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else can the Pythagorean theorem be used?</a:t>
            </a:r>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p:txBody>
              <a:bodyPr>
                <a:normAutofit lnSpcReduction="10000"/>
              </a:bodyPr>
              <a:lstStyle/>
              <a:p>
                <a:r>
                  <a:rPr lang="en-US" dirty="0"/>
                  <a:t>We can also find the length for any of the missing sides as long as we have lengths for one side and the hypotenuse.</a:t>
                </a:r>
              </a:p>
              <a:p>
                <a:r>
                  <a:rPr lang="en-US" dirty="0"/>
                  <a:t>This will require that we rearrange the formula. </a:t>
                </a:r>
              </a:p>
              <a:p>
                <a:r>
                  <a:rPr lang="en-US" dirty="0"/>
                  <a:t>For instance if I need to find the length of side a then I would rewrite the equation as </a:t>
                </a:r>
                <a14:m>
                  <m:oMath xmlns:m="http://schemas.openxmlformats.org/officeDocument/2006/math">
                    <m:sSup>
                      <m:sSupPr>
                        <m:ctrlPr>
                          <a:rPr lang="pt-BR" i="1" smtClean="0">
                            <a:latin typeface="Cambria Math" panose="02040503050406030204" pitchFamily="18" charset="0"/>
                          </a:rPr>
                        </m:ctrlPr>
                      </m:sSupPr>
                      <m:e>
                        <m:r>
                          <a:rPr lang="pt-BR" i="1" smtClean="0">
                            <a:latin typeface="Cambria Math" panose="02040503050406030204" pitchFamily="18" charset="0"/>
                          </a:rPr>
                          <m:t>𝑎</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𝑐</m:t>
                        </m:r>
                      </m:e>
                      <m:sup>
                        <m:r>
                          <a:rPr lang="pt-BR" i="1" smtClean="0">
                            <a:latin typeface="Cambria Math" panose="02040503050406030204" pitchFamily="18" charset="0"/>
                          </a:rPr>
                          <m:t>2</m:t>
                        </m:r>
                      </m:sup>
                    </m:sSup>
                  </m:oMath>
                </a14:m>
                <a:r>
                  <a:rPr lang="en-US" dirty="0"/>
                  <a:t> - </a:t>
                </a:r>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𝑏</m:t>
                        </m:r>
                      </m:e>
                      <m:sup>
                        <m:r>
                          <a:rPr lang="pt-BR" i="1">
                            <a:latin typeface="Cambria Math" panose="02040503050406030204" pitchFamily="18" charset="0"/>
                          </a:rPr>
                          <m:t>2</m:t>
                        </m:r>
                      </m:sup>
                    </m:sSup>
                  </m:oMath>
                </a14:m>
                <a:r>
                  <a:rPr lang="en-US" dirty="0"/>
                  <a:t>  or if I need to find the length of side b then I would rewrite the formula as </a:t>
                </a:r>
                <a14:m>
                  <m:oMath xmlns:m="http://schemas.openxmlformats.org/officeDocument/2006/math">
                    <m:sSup>
                      <m:sSupPr>
                        <m:ctrlPr>
                          <a:rPr lang="pt-BR" i="1">
                            <a:latin typeface="Cambria Math" panose="02040503050406030204" pitchFamily="18" charset="0"/>
                          </a:rPr>
                        </m:ctrlPr>
                      </m:sSupPr>
                      <m:e>
                        <m:r>
                          <a:rPr lang="en-US" b="0" i="1" smtClean="0">
                            <a:latin typeface="Cambria Math" panose="02040503050406030204" pitchFamily="18" charset="0"/>
                          </a:rPr>
                          <m:t>𝑏</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𝑐</m:t>
                        </m:r>
                      </m:e>
                      <m:sup>
                        <m:r>
                          <a:rPr lang="pt-BR" i="1">
                            <a:latin typeface="Cambria Math" panose="02040503050406030204" pitchFamily="18" charset="0"/>
                          </a:rPr>
                          <m:t>2</m:t>
                        </m:r>
                      </m:sup>
                    </m:sSup>
                  </m:oMath>
                </a14:m>
                <a:r>
                  <a:rPr lang="en-US" dirty="0"/>
                  <a:t> - </a:t>
                </a:r>
                <a14:m>
                  <m:oMath xmlns:m="http://schemas.openxmlformats.org/officeDocument/2006/math">
                    <m:sSup>
                      <m:sSupPr>
                        <m:ctrlPr>
                          <a:rPr lang="pt-BR" i="1">
                            <a:latin typeface="Cambria Math" panose="02040503050406030204" pitchFamily="18" charset="0"/>
                          </a:rPr>
                        </m:ctrlPr>
                      </m:sSupPr>
                      <m:e>
                        <m:r>
                          <a:rPr lang="en-US" b="0" i="1" smtClean="0">
                            <a:latin typeface="Cambria Math" panose="02040503050406030204" pitchFamily="18" charset="0"/>
                          </a:rPr>
                          <m:t>𝑎</m:t>
                        </m:r>
                      </m:e>
                      <m:sup>
                        <m:r>
                          <a:rPr lang="pt-BR" i="1">
                            <a:latin typeface="Cambria Math" panose="02040503050406030204" pitchFamily="18" charset="0"/>
                          </a:rPr>
                          <m:t>2</m:t>
                        </m:r>
                      </m:sup>
                    </m:sSup>
                  </m:oMath>
                </a14:m>
                <a:endParaRPr lang="en-US" dirty="0"/>
              </a:p>
              <a:p>
                <a:r>
                  <a:rPr lang="en-US" dirty="0"/>
                  <a:t>So try the example to the right and then check your answer</a:t>
                </a:r>
              </a:p>
              <a:p>
                <a:pPr marL="0" indent="0">
                  <a:buNone/>
                </a:pPr>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blipFill>
                <a:blip r:embed="rId2"/>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8094491" y="2322488"/>
            <a:ext cx="3543300" cy="3028950"/>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8752958" y="3236798"/>
                <a:ext cx="2226365" cy="1200329"/>
              </a:xfrm>
              <a:prstGeom prst="rect">
                <a:avLst/>
              </a:prstGeom>
              <a:noFill/>
            </p:spPr>
            <p:txBody>
              <a:bodyPr wrap="square" rtlCol="0">
                <a:spAutoFit/>
              </a:bodyPr>
              <a:lstStyle/>
              <a:p>
                <a14:m>
                  <m:oMath xmlns:m="http://schemas.openxmlformats.org/officeDocument/2006/math">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𝑎</m:t>
                        </m:r>
                      </m:e>
                      <m:sup>
                        <m:r>
                          <a:rPr lang="pt-BR" i="1" smtClean="0">
                            <a:solidFill>
                              <a:schemeClr val="bg1"/>
                            </a:solidFill>
                            <a:latin typeface="Cambria Math" panose="02040503050406030204" pitchFamily="18" charset="0"/>
                          </a:rPr>
                          <m:t>2</m:t>
                        </m:r>
                      </m:sup>
                    </m:sSup>
                    <m:r>
                      <a:rPr lang="pt-BR" i="1" smtClean="0">
                        <a:solidFill>
                          <a:schemeClr val="bg1"/>
                        </a:solidFill>
                        <a:latin typeface="Cambria Math" panose="02040503050406030204" pitchFamily="18" charset="0"/>
                      </a:rPr>
                      <m:t>=</m:t>
                    </m:r>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𝑐</m:t>
                        </m:r>
                      </m:e>
                      <m:sup>
                        <m:r>
                          <a:rPr lang="pt-BR" i="1" smtClean="0">
                            <a:solidFill>
                              <a:schemeClr val="bg1"/>
                            </a:solidFill>
                            <a:latin typeface="Cambria Math" panose="02040503050406030204" pitchFamily="18" charset="0"/>
                          </a:rPr>
                          <m:t>2</m:t>
                        </m:r>
                      </m:sup>
                    </m:sSup>
                  </m:oMath>
                </a14:m>
                <a:r>
                  <a:rPr lang="en-US" dirty="0">
                    <a:solidFill>
                      <a:schemeClr val="bg1"/>
                    </a:solidFill>
                  </a:rPr>
                  <a:t>- </a:t>
                </a:r>
                <a14:m>
                  <m:oMath xmlns:m="http://schemas.openxmlformats.org/officeDocument/2006/math">
                    <m:sSup>
                      <m:sSupPr>
                        <m:ctrlPr>
                          <a:rPr lang="pt-BR" i="1">
                            <a:solidFill>
                              <a:schemeClr val="bg1"/>
                            </a:solidFill>
                            <a:latin typeface="Cambria Math" panose="02040503050406030204" pitchFamily="18" charset="0"/>
                          </a:rPr>
                        </m:ctrlPr>
                      </m:sSupPr>
                      <m:e>
                        <m:r>
                          <a:rPr lang="pt-BR" i="1">
                            <a:solidFill>
                              <a:schemeClr val="bg1"/>
                            </a:solidFill>
                            <a:latin typeface="Cambria Math" panose="02040503050406030204" pitchFamily="18" charset="0"/>
                          </a:rPr>
                          <m:t>𝑏</m:t>
                        </m:r>
                      </m:e>
                      <m:sup>
                        <m:r>
                          <a:rPr lang="pt-BR" i="1">
                            <a:solidFill>
                              <a:schemeClr val="bg1"/>
                            </a:solidFill>
                            <a:latin typeface="Cambria Math" panose="02040503050406030204" pitchFamily="18" charset="0"/>
                          </a:rPr>
                          <m:t>2</m:t>
                        </m:r>
                      </m:sup>
                    </m:sSup>
                  </m:oMath>
                </a14:m>
                <a:endParaRPr lang="en-US" dirty="0">
                  <a:solidFill>
                    <a:schemeClr val="bg1"/>
                  </a:solidFill>
                </a:endParaRPr>
              </a:p>
              <a:p>
                <a14:m>
                  <m:oMath xmlns:m="http://schemas.openxmlformats.org/officeDocument/2006/math">
                    <m:sSup>
                      <m:sSupPr>
                        <m:ctrlPr>
                          <a:rPr lang="pt-BR" i="1">
                            <a:solidFill>
                              <a:schemeClr val="bg1"/>
                            </a:solidFill>
                            <a:latin typeface="Cambria Math" panose="02040503050406030204" pitchFamily="18" charset="0"/>
                          </a:rPr>
                        </m:ctrlPr>
                      </m:sSupPr>
                      <m:e>
                        <m:r>
                          <a:rPr lang="pt-BR" i="1">
                            <a:solidFill>
                              <a:schemeClr val="bg1"/>
                            </a:solidFill>
                            <a:latin typeface="Cambria Math" panose="02040503050406030204" pitchFamily="18" charset="0"/>
                          </a:rPr>
                          <m:t>𝑎</m:t>
                        </m:r>
                      </m:e>
                      <m:sup>
                        <m:r>
                          <a:rPr lang="pt-BR" i="1">
                            <a:solidFill>
                              <a:schemeClr val="bg1"/>
                            </a:solidFill>
                            <a:latin typeface="Cambria Math" panose="02040503050406030204" pitchFamily="18" charset="0"/>
                          </a:rPr>
                          <m:t>2</m:t>
                        </m:r>
                      </m:sup>
                    </m:sSup>
                    <m:r>
                      <a:rPr lang="pt-BR" i="1">
                        <a:solidFill>
                          <a:schemeClr val="bg1"/>
                        </a:solidFill>
                        <a:latin typeface="Cambria Math" panose="02040503050406030204" pitchFamily="18" charset="0"/>
                      </a:rPr>
                      <m:t>=</m:t>
                    </m:r>
                    <m:sSup>
                      <m:sSupPr>
                        <m:ctrlPr>
                          <a:rPr lang="pt-BR" i="1">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13</m:t>
                        </m:r>
                      </m:e>
                      <m:sup>
                        <m:r>
                          <a:rPr lang="pt-BR" i="1">
                            <a:solidFill>
                              <a:schemeClr val="bg1"/>
                            </a:solidFill>
                            <a:latin typeface="Cambria Math" panose="02040503050406030204" pitchFamily="18" charset="0"/>
                          </a:rPr>
                          <m:t>2</m:t>
                        </m:r>
                      </m:sup>
                    </m:sSup>
                  </m:oMath>
                </a14:m>
                <a:r>
                  <a:rPr lang="en-US" dirty="0">
                    <a:solidFill>
                      <a:schemeClr val="bg1"/>
                    </a:solidFill>
                  </a:rPr>
                  <a:t>- </a:t>
                </a:r>
                <a14:m>
                  <m:oMath xmlns:m="http://schemas.openxmlformats.org/officeDocument/2006/math">
                    <m:sSup>
                      <m:sSupPr>
                        <m:ctrlPr>
                          <a:rPr lang="pt-BR" i="1">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8</m:t>
                        </m:r>
                      </m:e>
                      <m:sup>
                        <m:r>
                          <a:rPr lang="pt-BR" i="1">
                            <a:solidFill>
                              <a:schemeClr val="bg1"/>
                            </a:solidFill>
                            <a:latin typeface="Cambria Math" panose="02040503050406030204" pitchFamily="18" charset="0"/>
                          </a:rPr>
                          <m:t>2</m:t>
                        </m:r>
                        <m:r>
                          <a:rPr lang="en-US" b="0" i="1" smtClean="0">
                            <a:solidFill>
                              <a:schemeClr val="bg1"/>
                            </a:solidFill>
                            <a:latin typeface="Cambria Math" panose="02040503050406030204" pitchFamily="18" charset="0"/>
                          </a:rPr>
                          <m:t> </m:t>
                        </m:r>
                      </m:sup>
                    </m:sSup>
                  </m:oMath>
                </a14:m>
                <a:endParaRPr lang="en-US" dirty="0"/>
              </a:p>
              <a:p>
                <a14:m>
                  <m:oMath xmlns:m="http://schemas.openxmlformats.org/officeDocument/2006/math">
                    <m:sSup>
                      <m:sSupPr>
                        <m:ctrlPr>
                          <a:rPr lang="pt-BR" i="1">
                            <a:solidFill>
                              <a:schemeClr val="bg1"/>
                            </a:solidFill>
                            <a:latin typeface="Cambria Math" panose="02040503050406030204" pitchFamily="18" charset="0"/>
                          </a:rPr>
                        </m:ctrlPr>
                      </m:sSupPr>
                      <m:e>
                        <m:r>
                          <a:rPr lang="pt-BR" i="1">
                            <a:solidFill>
                              <a:schemeClr val="bg1"/>
                            </a:solidFill>
                            <a:latin typeface="Cambria Math" panose="02040503050406030204" pitchFamily="18" charset="0"/>
                          </a:rPr>
                          <m:t>𝑎</m:t>
                        </m:r>
                      </m:e>
                      <m:sup>
                        <m:r>
                          <a:rPr lang="pt-BR" i="1">
                            <a:solidFill>
                              <a:schemeClr val="bg1"/>
                            </a:solidFill>
                            <a:latin typeface="Cambria Math" panose="02040503050406030204" pitchFamily="18" charset="0"/>
                          </a:rPr>
                          <m:t>2</m:t>
                        </m:r>
                      </m:sup>
                    </m:sSup>
                    <m:r>
                      <a:rPr lang="pt-BR" i="1">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169</m:t>
                    </m:r>
                  </m:oMath>
                </a14:m>
                <a:r>
                  <a:rPr lang="en-US" dirty="0">
                    <a:solidFill>
                      <a:schemeClr val="bg1"/>
                    </a:solidFill>
                  </a:rPr>
                  <a:t>- </a:t>
                </a:r>
                <a14:m>
                  <m:oMath xmlns:m="http://schemas.openxmlformats.org/officeDocument/2006/math">
                    <m:r>
                      <a:rPr lang="en-US" b="0" i="1" smtClean="0">
                        <a:solidFill>
                          <a:schemeClr val="bg1"/>
                        </a:solidFill>
                        <a:latin typeface="Cambria Math" panose="02040503050406030204" pitchFamily="18" charset="0"/>
                      </a:rPr>
                      <m:t>64</m:t>
                    </m:r>
                  </m:oMath>
                </a14:m>
                <a:endParaRPr lang="en-US" b="0" i="1" dirty="0">
                  <a:solidFill>
                    <a:schemeClr val="bg1"/>
                  </a:solidFill>
                  <a:latin typeface="Cambria Math" panose="02040503050406030204" pitchFamily="18" charset="0"/>
                </a:endParaRPr>
              </a:p>
              <a:p>
                <a14:m>
                  <m:oMath xmlns:m="http://schemas.openxmlformats.org/officeDocument/2006/math">
                    <m:sSup>
                      <m:sSupPr>
                        <m:ctrlPr>
                          <a:rPr lang="pt-BR" i="1" smtClean="0">
                            <a:solidFill>
                              <a:schemeClr val="bg1"/>
                            </a:solidFill>
                            <a:latin typeface="Cambria Math" panose="02040503050406030204" pitchFamily="18" charset="0"/>
                          </a:rPr>
                        </m:ctrlPr>
                      </m:sSupPr>
                      <m:e>
                        <m:r>
                          <a:rPr lang="pt-BR" i="1">
                            <a:solidFill>
                              <a:schemeClr val="bg1"/>
                            </a:solidFill>
                            <a:latin typeface="Cambria Math" panose="02040503050406030204" pitchFamily="18" charset="0"/>
                          </a:rPr>
                          <m:t>𝑎</m:t>
                        </m:r>
                      </m:e>
                      <m:sup>
                        <m:r>
                          <a:rPr lang="pt-BR" i="1">
                            <a:solidFill>
                              <a:schemeClr val="bg1"/>
                            </a:solidFill>
                            <a:latin typeface="Cambria Math" panose="02040503050406030204" pitchFamily="18" charset="0"/>
                          </a:rPr>
                          <m:t>2</m:t>
                        </m:r>
                      </m:sup>
                    </m:sSup>
                    <m:r>
                      <a:rPr lang="pt-BR" i="1">
                        <a:solidFill>
                          <a:schemeClr val="bg1"/>
                        </a:solidFill>
                        <a:latin typeface="Cambria Math" panose="02040503050406030204" pitchFamily="18" charset="0"/>
                      </a:rPr>
                      <m:t>=</m:t>
                    </m:r>
                  </m:oMath>
                </a14:m>
                <a:r>
                  <a:rPr lang="en-US" i="1" dirty="0">
                    <a:solidFill>
                      <a:schemeClr val="bg1"/>
                    </a:solidFill>
                  </a:rPr>
                  <a:t>105</a:t>
                </a:r>
                <a:endParaRPr lang="en-US" i="1" dirty="0"/>
              </a:p>
            </p:txBody>
          </p:sp>
        </mc:Choice>
        <mc:Fallback>
          <p:sp>
            <p:nvSpPr>
              <p:cNvPr id="7" name="TextBox 6"/>
              <p:cNvSpPr txBox="1">
                <a:spLocks noRot="1" noChangeAspect="1" noMove="1" noResize="1" noEditPoints="1" noAdjustHandles="1" noChangeArrowheads="1" noChangeShapeType="1" noTextEdit="1"/>
              </p:cNvSpPr>
              <p:nvPr/>
            </p:nvSpPr>
            <p:spPr>
              <a:xfrm>
                <a:off x="8752958" y="3236798"/>
                <a:ext cx="2226365" cy="1200329"/>
              </a:xfrm>
              <a:prstGeom prst="rect">
                <a:avLst/>
              </a:prstGeom>
              <a:blipFill>
                <a:blip r:embed="rId4"/>
                <a:stretch>
                  <a:fillRect t="-3046" b="-71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8938487" y="4496096"/>
                <a:ext cx="2226365" cy="398186"/>
              </a:xfrm>
              <a:prstGeom prst="rect">
                <a:avLst/>
              </a:prstGeom>
              <a:noFill/>
            </p:spPr>
            <p:txBody>
              <a:bodyPr wrap="square" rtlCol="0">
                <a:spAutoFit/>
              </a:bodyPr>
              <a:lstStyle/>
              <a:p>
                <a:r>
                  <a:rPr lang="en-US" dirty="0">
                    <a:solidFill>
                      <a:schemeClr val="bg1"/>
                    </a:solidFill>
                  </a:rPr>
                  <a:t>a = </a:t>
                </a:r>
                <a14:m>
                  <m:oMath xmlns:m="http://schemas.openxmlformats.org/officeDocument/2006/math">
                    <m:rad>
                      <m:radPr>
                        <m:degHide m:val="on"/>
                        <m:ctrlPr>
                          <a:rPr lang="en-US" i="1" smtClean="0">
                            <a:solidFill>
                              <a:schemeClr val="bg1"/>
                            </a:solidFill>
                            <a:latin typeface="Cambria Math" panose="02040503050406030204" pitchFamily="18" charset="0"/>
                          </a:rPr>
                        </m:ctrlPr>
                      </m:radPr>
                      <m:deg/>
                      <m:e>
                        <m:r>
                          <a:rPr lang="en-US" b="0" i="1" smtClean="0">
                            <a:solidFill>
                              <a:schemeClr val="bg1"/>
                            </a:solidFill>
                            <a:latin typeface="Cambria Math" panose="02040503050406030204" pitchFamily="18" charset="0"/>
                          </a:rPr>
                          <m:t>105</m:t>
                        </m:r>
                      </m:e>
                    </m:rad>
                  </m:oMath>
                </a14:m>
                <a:r>
                  <a:rPr lang="en-US" dirty="0">
                    <a:solidFill>
                      <a:schemeClr val="bg1"/>
                    </a:solidFill>
                  </a:rPr>
                  <a:t>≈ 10.2 </a:t>
                </a:r>
                <a:r>
                  <a:rPr lang="en-US" dirty="0" err="1">
                    <a:solidFill>
                      <a:schemeClr val="bg1"/>
                    </a:solidFill>
                  </a:rPr>
                  <a:t>ft</a:t>
                </a:r>
                <a:endParaRPr lang="en-US" dirty="0">
                  <a:solidFill>
                    <a:schemeClr val="bg1"/>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8938487" y="4496096"/>
                <a:ext cx="2226365" cy="398186"/>
              </a:xfrm>
              <a:prstGeom prst="rect">
                <a:avLst/>
              </a:prstGeom>
              <a:blipFill>
                <a:blip r:embed="rId5"/>
                <a:stretch>
                  <a:fillRect l="-2186" t="-3077" b="-23077"/>
                </a:stretch>
              </a:blipFill>
            </p:spPr>
            <p:txBody>
              <a:bodyPr/>
              <a:lstStyle/>
              <a:p>
                <a:r>
                  <a:rPr lang="en-US">
                    <a:noFill/>
                  </a:rPr>
                  <a:t> </a:t>
                </a:r>
              </a:p>
            </p:txBody>
          </p:sp>
        </mc:Fallback>
      </mc:AlternateContent>
    </p:spTree>
    <p:extLst>
      <p:ext uri="{BB962C8B-B14F-4D97-AF65-F5344CB8AC3E}">
        <p14:creationId xmlns:p14="http://schemas.microsoft.com/office/powerpoint/2010/main" val="207921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Pythagorean Theorem to find the length of a diagonal</a:t>
            </a:r>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p:txBody>
              <a:bodyPr/>
              <a:lstStyle/>
              <a:p>
                <a:r>
                  <a:rPr lang="en-US" dirty="0"/>
                  <a:t>We can use the Pythagorean Theorem to find the length of a diagonal of a rectangle or square as well.</a:t>
                </a:r>
              </a:p>
              <a:p>
                <a:r>
                  <a:rPr lang="en-US" dirty="0"/>
                  <a:t>See how the diagonal creates 2 right triangles inside the rectangle</a:t>
                </a:r>
              </a:p>
              <a:p>
                <a:r>
                  <a:rPr lang="en-US" dirty="0"/>
                  <a:t>The diagonal is always the hypotenuse of a right triangle. </a:t>
                </a:r>
              </a:p>
              <a:p>
                <a:r>
                  <a:rPr lang="en-US" dirty="0"/>
                  <a:t>So all we need to do is label the right triangle correctly and then solve for c using the formula </a:t>
                </a:r>
                <a14:m>
                  <m:oMath xmlns:m="http://schemas.openxmlformats.org/officeDocument/2006/math">
                    <m:sSup>
                      <m:sSupPr>
                        <m:ctrlPr>
                          <a:rPr lang="pt-BR" i="1" smtClean="0">
                            <a:latin typeface="Cambria Math" panose="02040503050406030204" pitchFamily="18" charset="0"/>
                          </a:rPr>
                        </m:ctrlPr>
                      </m:sSupPr>
                      <m:e>
                        <m:r>
                          <a:rPr lang="pt-BR" i="1" smtClean="0">
                            <a:latin typeface="Cambria Math" panose="02040503050406030204" pitchFamily="18" charset="0"/>
                          </a:rPr>
                          <m:t>𝑎</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𝑏</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𝑐</m:t>
                        </m:r>
                      </m:e>
                      <m:sup>
                        <m:r>
                          <a:rPr lang="pt-BR" i="1" smtClean="0">
                            <a:latin typeface="Cambria Math" panose="02040503050406030204" pitchFamily="18" charset="0"/>
                          </a:rPr>
                          <m:t>2</m:t>
                        </m:r>
                      </m:sup>
                    </m:sSup>
                  </m:oMath>
                </a14:m>
                <a:r>
                  <a:rPr lang="en-US" dirty="0"/>
                  <a:t>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6933823" y="2270125"/>
            <a:ext cx="4448175" cy="3590925"/>
          </a:xfrm>
          <a:prstGeom prst="rect">
            <a:avLst/>
          </a:prstGeom>
        </p:spPr>
      </p:pic>
      <p:sp>
        <p:nvSpPr>
          <p:cNvPr id="6" name="TextBox 5"/>
          <p:cNvSpPr txBox="1"/>
          <p:nvPr/>
        </p:nvSpPr>
        <p:spPr>
          <a:xfrm>
            <a:off x="7315200" y="3672091"/>
            <a:ext cx="559769" cy="369332"/>
          </a:xfrm>
          <a:prstGeom prst="rect">
            <a:avLst/>
          </a:prstGeom>
          <a:noFill/>
        </p:spPr>
        <p:txBody>
          <a:bodyPr wrap="none" rtlCol="0">
            <a:spAutoFit/>
          </a:bodyPr>
          <a:lstStyle/>
          <a:p>
            <a:r>
              <a:rPr lang="en-US" dirty="0">
                <a:solidFill>
                  <a:schemeClr val="bg1"/>
                </a:solidFill>
              </a:rPr>
              <a:t>a =</a:t>
            </a:r>
          </a:p>
        </p:txBody>
      </p:sp>
      <p:sp>
        <p:nvSpPr>
          <p:cNvPr id="7" name="TextBox 6"/>
          <p:cNvSpPr txBox="1"/>
          <p:nvPr/>
        </p:nvSpPr>
        <p:spPr>
          <a:xfrm>
            <a:off x="8713304" y="3095621"/>
            <a:ext cx="545342" cy="369332"/>
          </a:xfrm>
          <a:prstGeom prst="rect">
            <a:avLst/>
          </a:prstGeom>
          <a:noFill/>
        </p:spPr>
        <p:txBody>
          <a:bodyPr wrap="none" rtlCol="0">
            <a:spAutoFit/>
          </a:bodyPr>
          <a:lstStyle/>
          <a:p>
            <a:r>
              <a:rPr lang="en-US" dirty="0">
                <a:solidFill>
                  <a:schemeClr val="bg1"/>
                </a:solidFill>
              </a:rPr>
              <a:t>b =</a:t>
            </a:r>
          </a:p>
        </p:txBody>
      </p:sp>
      <p:sp>
        <p:nvSpPr>
          <p:cNvPr id="8" name="TextBox 7"/>
          <p:cNvSpPr txBox="1"/>
          <p:nvPr/>
        </p:nvSpPr>
        <p:spPr>
          <a:xfrm>
            <a:off x="8985975" y="3856757"/>
            <a:ext cx="737702" cy="369332"/>
          </a:xfrm>
          <a:prstGeom prst="rect">
            <a:avLst/>
          </a:prstGeom>
          <a:noFill/>
        </p:spPr>
        <p:txBody>
          <a:bodyPr wrap="none" rtlCol="0">
            <a:spAutoFit/>
          </a:bodyPr>
          <a:lstStyle/>
          <a:p>
            <a:r>
              <a:rPr lang="en-US" dirty="0">
                <a:solidFill>
                  <a:schemeClr val="bg1"/>
                </a:solidFill>
              </a:rPr>
              <a:t>c = ?</a:t>
            </a:r>
          </a:p>
        </p:txBody>
      </p:sp>
      <mc:AlternateContent xmlns:mc="http://schemas.openxmlformats.org/markup-compatibility/2006">
        <mc:Choice xmlns:a14="http://schemas.microsoft.com/office/drawing/2010/main" Requires="a14">
          <p:sp>
            <p:nvSpPr>
              <p:cNvPr id="9" name="TextBox 8"/>
              <p:cNvSpPr txBox="1"/>
              <p:nvPr/>
            </p:nvSpPr>
            <p:spPr>
              <a:xfrm>
                <a:off x="8303381" y="4290449"/>
                <a:ext cx="2563402" cy="150342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𝑎</m:t>
                          </m:r>
                        </m:e>
                        <m:sup>
                          <m:r>
                            <a:rPr lang="pt-BR" i="1" smtClean="0">
                              <a:solidFill>
                                <a:schemeClr val="bg1"/>
                              </a:solidFill>
                              <a:latin typeface="Cambria Math" panose="02040503050406030204" pitchFamily="18" charset="0"/>
                            </a:rPr>
                            <m:t>2</m:t>
                          </m:r>
                        </m:sup>
                      </m:sSup>
                      <m:r>
                        <a:rPr lang="pt-BR" i="1" smtClean="0">
                          <a:solidFill>
                            <a:schemeClr val="bg1"/>
                          </a:solidFill>
                          <a:latin typeface="Cambria Math" panose="02040503050406030204" pitchFamily="18" charset="0"/>
                        </a:rPr>
                        <m:t>+</m:t>
                      </m:r>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𝑏</m:t>
                          </m:r>
                        </m:e>
                        <m:sup>
                          <m:r>
                            <a:rPr lang="pt-BR" i="1" smtClean="0">
                              <a:solidFill>
                                <a:schemeClr val="bg1"/>
                              </a:solidFill>
                              <a:latin typeface="Cambria Math" panose="02040503050406030204" pitchFamily="18" charset="0"/>
                            </a:rPr>
                            <m:t>2</m:t>
                          </m:r>
                        </m:sup>
                      </m:sSup>
                      <m:r>
                        <a:rPr lang="pt-BR" i="1" smtClean="0">
                          <a:solidFill>
                            <a:schemeClr val="bg1"/>
                          </a:solidFill>
                          <a:latin typeface="Cambria Math" panose="02040503050406030204" pitchFamily="18" charset="0"/>
                        </a:rPr>
                        <m:t>=</m:t>
                      </m:r>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𝑐</m:t>
                          </m:r>
                        </m:e>
                        <m:sup>
                          <m:r>
                            <a:rPr lang="pt-BR" i="1" smtClean="0">
                              <a:solidFill>
                                <a:schemeClr val="bg1"/>
                              </a:solidFill>
                              <a:latin typeface="Cambria Math" panose="02040503050406030204" pitchFamily="18" charset="0"/>
                            </a:rPr>
                            <m:t>2</m:t>
                          </m:r>
                        </m:sup>
                      </m:sSup>
                    </m:oMath>
                  </m:oMathPara>
                </a14:m>
                <a:endParaRPr lang="en-US" dirty="0"/>
              </a:p>
              <a:p>
                <a14:m>
                  <m:oMathPara xmlns:m="http://schemas.openxmlformats.org/officeDocument/2006/math">
                    <m:oMathParaPr>
                      <m:jc m:val="centerGroup"/>
                    </m:oMathParaPr>
                    <m:oMath xmlns:m="http://schemas.openxmlformats.org/officeDocument/2006/math">
                      <m:sSup>
                        <m:sSupPr>
                          <m:ctrlPr>
                            <a:rPr lang="pt-BR" i="1">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4</m:t>
                          </m:r>
                        </m:e>
                        <m:sup>
                          <m:r>
                            <a:rPr lang="pt-BR" i="1">
                              <a:solidFill>
                                <a:schemeClr val="bg1"/>
                              </a:solidFill>
                              <a:latin typeface="Cambria Math" panose="02040503050406030204" pitchFamily="18" charset="0"/>
                            </a:rPr>
                            <m:t>2</m:t>
                          </m:r>
                        </m:sup>
                      </m:sSup>
                      <m:r>
                        <a:rPr lang="pt-BR" i="1">
                          <a:solidFill>
                            <a:schemeClr val="bg1"/>
                          </a:solidFill>
                          <a:latin typeface="Cambria Math" panose="02040503050406030204" pitchFamily="18" charset="0"/>
                        </a:rPr>
                        <m:t>+</m:t>
                      </m:r>
                      <m:sSup>
                        <m:sSupPr>
                          <m:ctrlPr>
                            <a:rPr lang="pt-BR" i="1">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11</m:t>
                          </m:r>
                        </m:e>
                        <m:sup>
                          <m:r>
                            <a:rPr lang="pt-BR" i="1">
                              <a:solidFill>
                                <a:schemeClr val="bg1"/>
                              </a:solidFill>
                              <a:latin typeface="Cambria Math" panose="02040503050406030204" pitchFamily="18" charset="0"/>
                            </a:rPr>
                            <m:t>2</m:t>
                          </m:r>
                        </m:sup>
                      </m:sSup>
                      <m:r>
                        <a:rPr lang="pt-BR" i="1">
                          <a:solidFill>
                            <a:schemeClr val="bg1"/>
                          </a:solidFill>
                          <a:latin typeface="Cambria Math" panose="02040503050406030204" pitchFamily="18" charset="0"/>
                        </a:rPr>
                        <m:t>=</m:t>
                      </m:r>
                      <m:sSup>
                        <m:sSupPr>
                          <m:ctrlPr>
                            <a:rPr lang="pt-BR" i="1">
                              <a:solidFill>
                                <a:schemeClr val="bg1"/>
                              </a:solidFill>
                              <a:latin typeface="Cambria Math" panose="02040503050406030204" pitchFamily="18" charset="0"/>
                            </a:rPr>
                          </m:ctrlPr>
                        </m:sSupPr>
                        <m:e>
                          <m:r>
                            <a:rPr lang="pt-BR" i="1">
                              <a:solidFill>
                                <a:schemeClr val="bg1"/>
                              </a:solidFill>
                              <a:latin typeface="Cambria Math" panose="02040503050406030204" pitchFamily="18" charset="0"/>
                            </a:rPr>
                            <m:t>𝑐</m:t>
                          </m:r>
                        </m:e>
                        <m:sup>
                          <m:r>
                            <a:rPr lang="pt-BR" i="1">
                              <a:solidFill>
                                <a:schemeClr val="bg1"/>
                              </a:solidFill>
                              <a:latin typeface="Cambria Math" panose="02040503050406030204" pitchFamily="18" charset="0"/>
                            </a:rPr>
                            <m:t>2</m:t>
                          </m:r>
                        </m:sup>
                      </m:sSup>
                    </m:oMath>
                  </m:oMathPara>
                </a14:m>
                <a:endParaRPr lang="en-US" dirty="0"/>
              </a:p>
              <a:p>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16</m:t>
                      </m:r>
                      <m:r>
                        <a:rPr lang="pt-BR" i="1">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121</m:t>
                      </m:r>
                      <m:r>
                        <a:rPr lang="pt-BR" i="1">
                          <a:solidFill>
                            <a:schemeClr val="bg1"/>
                          </a:solidFill>
                          <a:latin typeface="Cambria Math" panose="02040503050406030204" pitchFamily="18" charset="0"/>
                        </a:rPr>
                        <m:t>=</m:t>
                      </m:r>
                      <m:r>
                        <a:rPr lang="en-US" b="0" i="0" smtClean="0">
                          <a:solidFill>
                            <a:schemeClr val="bg1"/>
                          </a:solidFill>
                          <a:latin typeface="Cambria Math" panose="02040503050406030204" pitchFamily="18" charset="0"/>
                        </a:rPr>
                        <m:t>137</m:t>
                      </m:r>
                    </m:oMath>
                  </m:oMathPara>
                </a14:m>
                <a:endParaRPr lang="en-US" dirty="0">
                  <a:solidFill>
                    <a:schemeClr val="bg1"/>
                  </a:solidFill>
                </a:endParaRPr>
              </a:p>
              <a:p>
                <a:r>
                  <a:rPr lang="en-US" dirty="0">
                    <a:solidFill>
                      <a:schemeClr val="bg1"/>
                    </a:solidFill>
                  </a:rPr>
                  <a:t>C</a:t>
                </a:r>
                <a:r>
                  <a:rPr lang="en-US" baseline="30000" dirty="0">
                    <a:solidFill>
                      <a:schemeClr val="bg1"/>
                    </a:solidFill>
                  </a:rPr>
                  <a:t>2</a:t>
                </a:r>
                <a:r>
                  <a:rPr lang="en-US" dirty="0">
                    <a:solidFill>
                      <a:schemeClr val="bg1"/>
                    </a:solidFill>
                  </a:rPr>
                  <a:t>= 137 so c= </a:t>
                </a:r>
                <a14:m>
                  <m:oMath xmlns:m="http://schemas.openxmlformats.org/officeDocument/2006/math">
                    <m:rad>
                      <m:radPr>
                        <m:degHide m:val="on"/>
                        <m:ctrlPr>
                          <a:rPr lang="en-US" i="1" smtClean="0">
                            <a:solidFill>
                              <a:schemeClr val="bg1"/>
                            </a:solidFill>
                            <a:latin typeface="Cambria Math" panose="02040503050406030204" pitchFamily="18" charset="0"/>
                          </a:rPr>
                        </m:ctrlPr>
                      </m:radPr>
                      <m:deg/>
                      <m:e>
                        <m:r>
                          <a:rPr lang="en-US" b="0" i="1" smtClean="0">
                            <a:solidFill>
                              <a:schemeClr val="bg1"/>
                            </a:solidFill>
                            <a:latin typeface="Cambria Math" panose="02040503050406030204" pitchFamily="18" charset="0"/>
                          </a:rPr>
                          <m:t>137</m:t>
                        </m:r>
                      </m:e>
                    </m:rad>
                  </m:oMath>
                </a14:m>
                <a:r>
                  <a:rPr lang="en-US" dirty="0">
                    <a:solidFill>
                      <a:schemeClr val="bg1"/>
                    </a:solidFill>
                  </a:rPr>
                  <a:t> </a:t>
                </a:r>
              </a:p>
              <a:p>
                <a:r>
                  <a:rPr lang="en-US" dirty="0">
                    <a:solidFill>
                      <a:schemeClr val="bg1"/>
                    </a:solidFill>
                  </a:rPr>
                  <a:t>                     c≈ 11.7 in</a:t>
                </a:r>
              </a:p>
            </p:txBody>
          </p:sp>
        </mc:Choice>
        <mc:Fallback>
          <p:sp>
            <p:nvSpPr>
              <p:cNvPr id="9" name="TextBox 8"/>
              <p:cNvSpPr txBox="1">
                <a:spLocks noRot="1" noChangeAspect="1" noMove="1" noResize="1" noEditPoints="1" noAdjustHandles="1" noChangeArrowheads="1" noChangeShapeType="1" noTextEdit="1"/>
              </p:cNvSpPr>
              <p:nvPr/>
            </p:nvSpPr>
            <p:spPr>
              <a:xfrm>
                <a:off x="8303381" y="4290449"/>
                <a:ext cx="2563402" cy="1503425"/>
              </a:xfrm>
              <a:prstGeom prst="rect">
                <a:avLst/>
              </a:prstGeom>
              <a:blipFill>
                <a:blip r:embed="rId4"/>
                <a:stretch>
                  <a:fillRect l="-1900" r="-1663" b="-5691"/>
                </a:stretch>
              </a:blipFill>
            </p:spPr>
            <p:txBody>
              <a:bodyPr/>
              <a:lstStyle/>
              <a:p>
                <a:r>
                  <a:rPr lang="en-US">
                    <a:noFill/>
                  </a:rPr>
                  <a:t> </a:t>
                </a:r>
              </a:p>
            </p:txBody>
          </p:sp>
        </mc:Fallback>
      </mc:AlternateContent>
      <p:sp>
        <p:nvSpPr>
          <p:cNvPr id="10" name="Right Triangle 9"/>
          <p:cNvSpPr/>
          <p:nvPr/>
        </p:nvSpPr>
        <p:spPr>
          <a:xfrm flipV="1">
            <a:off x="8203096" y="3464953"/>
            <a:ext cx="2107095" cy="825496"/>
          </a:xfrm>
          <a:prstGeom prst="rtTriangle">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p:nvSpPr>
        <p:spPr>
          <a:xfrm flipH="1">
            <a:off x="8226423" y="3444009"/>
            <a:ext cx="2107095" cy="825496"/>
          </a:xfrm>
          <a:prstGeom prst="rtTriangle">
            <a:avLst/>
          </a:prstGeom>
          <a:solidFill>
            <a:srgbClr val="00C6BB">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6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triangle a right triangle?</a:t>
            </a:r>
          </a:p>
        </p:txBody>
      </p:sp>
      <p:sp>
        <p:nvSpPr>
          <p:cNvPr id="3" name="Content Placeholder 2"/>
          <p:cNvSpPr>
            <a:spLocks noGrp="1"/>
          </p:cNvSpPr>
          <p:nvPr>
            <p:ph sz="half" idx="1"/>
          </p:nvPr>
        </p:nvSpPr>
        <p:spPr/>
        <p:txBody>
          <a:bodyPr/>
          <a:lstStyle/>
          <a:p>
            <a:r>
              <a:rPr lang="en-US" dirty="0"/>
              <a:t>If you are given all the lengths of a triangle you can determine if it is a right triangle.</a:t>
            </a:r>
          </a:p>
          <a:p>
            <a:r>
              <a:rPr lang="en-US" dirty="0"/>
              <a:t> If the two smaller sides are squared and then added together equal the square of the longest side then you have a right triangle.</a:t>
            </a:r>
          </a:p>
          <a:p>
            <a:r>
              <a:rPr lang="en-US" dirty="0"/>
              <a:t>If they do not equal each other then you don’t have a right triangle</a:t>
            </a:r>
          </a:p>
          <a:p>
            <a:r>
              <a:rPr lang="en-US" dirty="0"/>
              <a:t>Try the example and then check</a:t>
            </a:r>
          </a:p>
        </p:txBody>
      </p:sp>
      <p:pic>
        <p:nvPicPr>
          <p:cNvPr id="5" name="Picture 4"/>
          <p:cNvPicPr>
            <a:picLocks noChangeAspect="1"/>
          </p:cNvPicPr>
          <p:nvPr/>
        </p:nvPicPr>
        <p:blipFill>
          <a:blip r:embed="rId2"/>
          <a:stretch>
            <a:fillRect/>
          </a:stretch>
        </p:blipFill>
        <p:spPr>
          <a:xfrm>
            <a:off x="7053629" y="2222287"/>
            <a:ext cx="4133850" cy="3657600"/>
          </a:xfrm>
          <a:prstGeom prst="rect">
            <a:avLst/>
          </a:prstGeom>
        </p:spPr>
      </p:pic>
      <p:sp>
        <p:nvSpPr>
          <p:cNvPr id="7" name="TextBox 6"/>
          <p:cNvSpPr txBox="1"/>
          <p:nvPr/>
        </p:nvSpPr>
        <p:spPr>
          <a:xfrm>
            <a:off x="7566991" y="4002157"/>
            <a:ext cx="3495097" cy="1477328"/>
          </a:xfrm>
          <a:prstGeom prst="rect">
            <a:avLst/>
          </a:prstGeom>
          <a:noFill/>
        </p:spPr>
        <p:txBody>
          <a:bodyPr wrap="square" rtlCol="0">
            <a:spAutoFit/>
          </a:bodyPr>
          <a:lstStyle/>
          <a:p>
            <a:r>
              <a:rPr lang="en-US" dirty="0">
                <a:solidFill>
                  <a:schemeClr val="bg1"/>
                </a:solidFill>
              </a:rPr>
              <a:t>8</a:t>
            </a:r>
            <a:r>
              <a:rPr lang="en-US" baseline="30000" dirty="0">
                <a:solidFill>
                  <a:schemeClr val="bg1"/>
                </a:solidFill>
              </a:rPr>
              <a:t>2</a:t>
            </a:r>
            <a:r>
              <a:rPr lang="en-US" dirty="0">
                <a:solidFill>
                  <a:schemeClr val="bg1"/>
                </a:solidFill>
              </a:rPr>
              <a:t> + 10</a:t>
            </a:r>
            <a:r>
              <a:rPr lang="en-US" baseline="30000" dirty="0">
                <a:solidFill>
                  <a:schemeClr val="bg1"/>
                </a:solidFill>
              </a:rPr>
              <a:t>2</a:t>
            </a:r>
            <a:r>
              <a:rPr lang="en-US" dirty="0">
                <a:solidFill>
                  <a:schemeClr val="bg1"/>
                </a:solidFill>
              </a:rPr>
              <a:t> = 64 + 100 = 164</a:t>
            </a:r>
          </a:p>
          <a:p>
            <a:r>
              <a:rPr lang="en-US" dirty="0">
                <a:solidFill>
                  <a:schemeClr val="bg1"/>
                </a:solidFill>
              </a:rPr>
              <a:t>16</a:t>
            </a:r>
            <a:r>
              <a:rPr lang="en-US" baseline="30000" dirty="0">
                <a:solidFill>
                  <a:schemeClr val="bg1"/>
                </a:solidFill>
              </a:rPr>
              <a:t>2</a:t>
            </a:r>
            <a:r>
              <a:rPr lang="en-US" dirty="0">
                <a:solidFill>
                  <a:schemeClr val="bg1"/>
                </a:solidFill>
              </a:rPr>
              <a:t> =  256</a:t>
            </a:r>
          </a:p>
          <a:p>
            <a:r>
              <a:rPr lang="en-US" dirty="0">
                <a:solidFill>
                  <a:schemeClr val="bg1"/>
                </a:solidFill>
              </a:rPr>
              <a:t>164 ≠ 256</a:t>
            </a:r>
          </a:p>
          <a:p>
            <a:r>
              <a:rPr lang="en-US" dirty="0">
                <a:solidFill>
                  <a:schemeClr val="bg1"/>
                </a:solidFill>
              </a:rPr>
              <a:t>8</a:t>
            </a:r>
            <a:r>
              <a:rPr lang="en-US" baseline="30000" dirty="0">
                <a:solidFill>
                  <a:schemeClr val="bg1"/>
                </a:solidFill>
              </a:rPr>
              <a:t>2</a:t>
            </a:r>
            <a:r>
              <a:rPr lang="en-US" dirty="0">
                <a:solidFill>
                  <a:schemeClr val="bg1"/>
                </a:solidFill>
              </a:rPr>
              <a:t> + 10</a:t>
            </a:r>
            <a:r>
              <a:rPr lang="en-US" baseline="30000" dirty="0">
                <a:solidFill>
                  <a:schemeClr val="bg1"/>
                </a:solidFill>
              </a:rPr>
              <a:t>2 </a:t>
            </a:r>
            <a:r>
              <a:rPr lang="en-US" dirty="0">
                <a:solidFill>
                  <a:schemeClr val="bg1"/>
                </a:solidFill>
              </a:rPr>
              <a:t>≠ 16</a:t>
            </a:r>
            <a:r>
              <a:rPr lang="en-US" baseline="30000" dirty="0">
                <a:solidFill>
                  <a:schemeClr val="bg1"/>
                </a:solidFill>
              </a:rPr>
              <a:t>2</a:t>
            </a:r>
          </a:p>
          <a:p>
            <a:r>
              <a:rPr lang="en-US" dirty="0">
                <a:solidFill>
                  <a:schemeClr val="bg1"/>
                </a:solidFill>
              </a:rPr>
              <a:t>So this is not a right triangle</a:t>
            </a:r>
            <a:endParaRPr lang="en-US" dirty="0">
              <a:solidFill>
                <a:schemeClr val="bg1"/>
              </a:solidFill>
            </a:endParaRPr>
          </a:p>
        </p:txBody>
      </p:sp>
    </p:spTree>
    <p:extLst>
      <p:ext uri="{BB962C8B-B14F-4D97-AF65-F5344CB8AC3E}">
        <p14:creationId xmlns:p14="http://schemas.microsoft.com/office/powerpoint/2010/main" val="258057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triangle a right triangle?</a:t>
            </a:r>
          </a:p>
        </p:txBody>
      </p:sp>
      <p:sp>
        <p:nvSpPr>
          <p:cNvPr id="3" name="Content Placeholder 2"/>
          <p:cNvSpPr>
            <a:spLocks noGrp="1"/>
          </p:cNvSpPr>
          <p:nvPr>
            <p:ph sz="half" idx="1"/>
          </p:nvPr>
        </p:nvSpPr>
        <p:spPr/>
        <p:txBody>
          <a:bodyPr>
            <a:normAutofit lnSpcReduction="10000"/>
          </a:bodyPr>
          <a:lstStyle/>
          <a:p>
            <a:r>
              <a:rPr lang="en-US" dirty="0"/>
              <a:t>Here’s another example this time showing that the triangle is a right triangle.</a:t>
            </a:r>
          </a:p>
          <a:p>
            <a:r>
              <a:rPr lang="en-US" dirty="0"/>
              <a:t>Is a triangle with sides 3,4,5 a write triangle? </a:t>
            </a:r>
          </a:p>
          <a:p>
            <a:r>
              <a:rPr lang="en-US" dirty="0"/>
              <a:t>To determine this I will square the smaller sides of the triangle and add them together. Then I will square the largest side. If the two values equal each other than I have a right triangle.</a:t>
            </a:r>
          </a:p>
          <a:p>
            <a:r>
              <a:rPr lang="en-US" dirty="0"/>
              <a:t>So, 3</a:t>
            </a:r>
            <a:r>
              <a:rPr lang="en-US" baseline="30000" dirty="0"/>
              <a:t>2</a:t>
            </a:r>
            <a:r>
              <a:rPr lang="en-US" dirty="0"/>
              <a:t> + 4</a:t>
            </a:r>
            <a:r>
              <a:rPr lang="en-US" baseline="30000" dirty="0"/>
              <a:t>2</a:t>
            </a:r>
            <a:r>
              <a:rPr lang="en-US" dirty="0"/>
              <a:t> = 9 + 16 = 25 and 5</a:t>
            </a:r>
            <a:r>
              <a:rPr lang="en-US" baseline="30000" dirty="0"/>
              <a:t>2</a:t>
            </a:r>
            <a:r>
              <a:rPr lang="en-US" dirty="0"/>
              <a:t> = 25</a:t>
            </a:r>
          </a:p>
          <a:p>
            <a:pPr marL="0" indent="0">
              <a:buNone/>
            </a:pPr>
            <a:r>
              <a:rPr lang="en-US" dirty="0"/>
              <a:t>	3</a:t>
            </a:r>
            <a:r>
              <a:rPr lang="en-US" baseline="30000" dirty="0"/>
              <a:t>2</a:t>
            </a:r>
            <a:r>
              <a:rPr lang="en-US" dirty="0"/>
              <a:t> + 4</a:t>
            </a:r>
            <a:r>
              <a:rPr lang="en-US" baseline="30000" dirty="0"/>
              <a:t>2</a:t>
            </a:r>
            <a:r>
              <a:rPr lang="en-US" dirty="0"/>
              <a:t> = 5</a:t>
            </a:r>
            <a:r>
              <a:rPr lang="en-US" baseline="30000" dirty="0"/>
              <a:t>2</a:t>
            </a:r>
            <a:r>
              <a:rPr lang="en-US" dirty="0"/>
              <a:t> because</a:t>
            </a:r>
            <a:r>
              <a:rPr lang="en-US" baseline="30000" dirty="0"/>
              <a:t>	</a:t>
            </a:r>
            <a:r>
              <a:rPr lang="en-US" dirty="0"/>
              <a:t>25 = 25 so I have a right triangle</a:t>
            </a:r>
          </a:p>
        </p:txBody>
      </p:sp>
      <p:pic>
        <p:nvPicPr>
          <p:cNvPr id="5" name="Picture 4"/>
          <p:cNvPicPr>
            <a:picLocks noChangeAspect="1"/>
          </p:cNvPicPr>
          <p:nvPr/>
        </p:nvPicPr>
        <p:blipFill>
          <a:blip r:embed="rId2"/>
          <a:stretch>
            <a:fillRect/>
          </a:stretch>
        </p:blipFill>
        <p:spPr>
          <a:xfrm>
            <a:off x="6857623" y="2241550"/>
            <a:ext cx="4524375" cy="3619500"/>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8600661" y="4051300"/>
                <a:ext cx="1346522"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𝑎</m:t>
                          </m:r>
                        </m:e>
                        <m:sup>
                          <m:r>
                            <a:rPr lang="pt-BR" i="1" smtClean="0">
                              <a:solidFill>
                                <a:schemeClr val="bg1"/>
                              </a:solidFill>
                              <a:latin typeface="Cambria Math" panose="02040503050406030204" pitchFamily="18" charset="0"/>
                            </a:rPr>
                            <m:t>2</m:t>
                          </m:r>
                        </m:sup>
                      </m:sSup>
                      <m:r>
                        <a:rPr lang="pt-BR" i="1" smtClean="0">
                          <a:solidFill>
                            <a:schemeClr val="bg1"/>
                          </a:solidFill>
                          <a:latin typeface="Cambria Math" panose="02040503050406030204" pitchFamily="18" charset="0"/>
                        </a:rPr>
                        <m:t>+</m:t>
                      </m:r>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𝑏</m:t>
                          </m:r>
                        </m:e>
                        <m:sup>
                          <m:r>
                            <a:rPr lang="pt-BR" i="1" smtClean="0">
                              <a:solidFill>
                                <a:schemeClr val="bg1"/>
                              </a:solidFill>
                              <a:latin typeface="Cambria Math" panose="02040503050406030204" pitchFamily="18" charset="0"/>
                            </a:rPr>
                            <m:t>2</m:t>
                          </m:r>
                        </m:sup>
                      </m:sSup>
                      <m:r>
                        <a:rPr lang="pt-BR" i="1" smtClean="0">
                          <a:solidFill>
                            <a:schemeClr val="bg1"/>
                          </a:solidFill>
                          <a:latin typeface="Cambria Math" panose="02040503050406030204" pitchFamily="18" charset="0"/>
                        </a:rPr>
                        <m:t>=</m:t>
                      </m:r>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𝑐</m:t>
                          </m:r>
                        </m:e>
                        <m:sup>
                          <m:r>
                            <a:rPr lang="pt-BR" i="1" smtClean="0">
                              <a:solidFill>
                                <a:schemeClr val="bg1"/>
                              </a:solidFill>
                              <a:latin typeface="Cambria Math" panose="02040503050406030204" pitchFamily="18" charset="0"/>
                            </a:rPr>
                            <m:t>2</m:t>
                          </m:r>
                        </m:sup>
                      </m:sSup>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8600661" y="4051300"/>
                <a:ext cx="1346522" cy="276999"/>
              </a:xfrm>
              <a:prstGeom prst="rect">
                <a:avLst/>
              </a:prstGeom>
              <a:blipFill>
                <a:blip r:embed="rId3"/>
                <a:stretch>
                  <a:fillRect l="-1810" r="-452"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8644807" y="4328299"/>
                <a:ext cx="1346522"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𝑎</m:t>
                          </m:r>
                        </m:e>
                        <m:sup>
                          <m:r>
                            <a:rPr lang="pt-BR" i="1" smtClean="0">
                              <a:solidFill>
                                <a:schemeClr val="bg1"/>
                              </a:solidFill>
                              <a:latin typeface="Cambria Math" panose="02040503050406030204" pitchFamily="18" charset="0"/>
                            </a:rPr>
                            <m:t>2</m:t>
                          </m:r>
                        </m:sup>
                      </m:sSup>
                      <m:r>
                        <a:rPr lang="pt-BR" i="1" smtClean="0">
                          <a:solidFill>
                            <a:schemeClr val="bg1"/>
                          </a:solidFill>
                          <a:latin typeface="Cambria Math" panose="02040503050406030204" pitchFamily="18" charset="0"/>
                        </a:rPr>
                        <m:t>+</m:t>
                      </m:r>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𝑏</m:t>
                          </m:r>
                        </m:e>
                        <m:sup>
                          <m:r>
                            <a:rPr lang="pt-BR" i="1" smtClean="0">
                              <a:solidFill>
                                <a:schemeClr val="bg1"/>
                              </a:solidFill>
                              <a:latin typeface="Cambria Math" panose="02040503050406030204" pitchFamily="18" charset="0"/>
                            </a:rPr>
                            <m:t>2</m:t>
                          </m:r>
                        </m:sup>
                      </m:sSup>
                      <m:r>
                        <a:rPr lang="pt-BR" i="1" smtClean="0">
                          <a:solidFill>
                            <a:schemeClr val="bg1"/>
                          </a:solidFill>
                          <a:latin typeface="Cambria Math" panose="02040503050406030204" pitchFamily="18" charset="0"/>
                        </a:rPr>
                        <m:t>=</m:t>
                      </m:r>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𝑐</m:t>
                          </m:r>
                        </m:e>
                        <m:sup>
                          <m:r>
                            <a:rPr lang="pt-BR" i="1" smtClean="0">
                              <a:solidFill>
                                <a:schemeClr val="bg1"/>
                              </a:solidFill>
                              <a:latin typeface="Cambria Math" panose="02040503050406030204" pitchFamily="18" charset="0"/>
                            </a:rPr>
                            <m:t>2</m:t>
                          </m:r>
                        </m:sup>
                      </m:sSup>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8644807" y="4328299"/>
                <a:ext cx="1346522" cy="276999"/>
              </a:xfrm>
              <a:prstGeom prst="rect">
                <a:avLst/>
              </a:prstGeom>
              <a:blipFill>
                <a:blip r:embed="rId4"/>
                <a:stretch>
                  <a:fillRect l="-1810" r="-905" b="-13333"/>
                </a:stretch>
              </a:blipFill>
            </p:spPr>
            <p:txBody>
              <a:bodyPr/>
              <a:lstStyle/>
              <a:p>
                <a:r>
                  <a:rPr lang="en-US">
                    <a:noFill/>
                  </a:rPr>
                  <a:t> </a:t>
                </a:r>
              </a:p>
            </p:txBody>
          </p:sp>
        </mc:Fallback>
      </mc:AlternateContent>
    </p:spTree>
    <p:extLst>
      <p:ext uri="{BB962C8B-B14F-4D97-AF65-F5344CB8AC3E}">
        <p14:creationId xmlns:p14="http://schemas.microsoft.com/office/powerpoint/2010/main" val="102554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Pythagorean theorem to find the distance between two points</a:t>
            </a:r>
          </a:p>
        </p:txBody>
      </p:sp>
      <p:sp>
        <p:nvSpPr>
          <p:cNvPr id="3" name="Content Placeholder 2"/>
          <p:cNvSpPr>
            <a:spLocks noGrp="1"/>
          </p:cNvSpPr>
          <p:nvPr>
            <p:ph sz="half" idx="1"/>
          </p:nvPr>
        </p:nvSpPr>
        <p:spPr/>
        <p:txBody>
          <a:bodyPr>
            <a:normAutofit fontScale="92500"/>
          </a:bodyPr>
          <a:lstStyle/>
          <a:p>
            <a:r>
              <a:rPr lang="en-US" dirty="0"/>
              <a:t>You can also use the Pythagorean theorem to find the distance between two points. </a:t>
            </a:r>
          </a:p>
          <a:p>
            <a:r>
              <a:rPr lang="en-US" dirty="0"/>
              <a:t>First plot the points</a:t>
            </a:r>
          </a:p>
          <a:p>
            <a:r>
              <a:rPr lang="en-US" dirty="0"/>
              <a:t>Then draw a line between the two points.</a:t>
            </a:r>
          </a:p>
          <a:p>
            <a:r>
              <a:rPr lang="en-US" dirty="0"/>
              <a:t>Make a right triangle from the line</a:t>
            </a:r>
          </a:p>
          <a:p>
            <a:r>
              <a:rPr lang="en-US" dirty="0"/>
              <a:t>To find the lengths of the sides count the number of units long the y axis and the number of units along the x axis and use these values. </a:t>
            </a:r>
          </a:p>
          <a:p>
            <a:r>
              <a:rPr lang="en-US" dirty="0"/>
              <a:t>Then substitute the values into the formula for a and b to solve for c.</a:t>
            </a:r>
          </a:p>
        </p:txBody>
      </p:sp>
      <p:pic>
        <p:nvPicPr>
          <p:cNvPr id="5" name="Picture 4"/>
          <p:cNvPicPr>
            <a:picLocks noChangeAspect="1"/>
          </p:cNvPicPr>
          <p:nvPr/>
        </p:nvPicPr>
        <p:blipFill>
          <a:blip r:embed="rId2"/>
          <a:stretch>
            <a:fillRect/>
          </a:stretch>
        </p:blipFill>
        <p:spPr>
          <a:xfrm>
            <a:off x="6215209" y="2222287"/>
            <a:ext cx="5838825" cy="3705225"/>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9249463" y="3303267"/>
                <a:ext cx="2568332" cy="2624245"/>
              </a:xfrm>
              <a:prstGeom prst="rect">
                <a:avLst/>
              </a:prstGeom>
              <a:solidFill>
                <a:schemeClr val="tx1"/>
              </a:solidFill>
            </p:spPr>
            <p:txBody>
              <a:bodyPr wrap="none" rtlCol="0">
                <a:spAutoFit/>
              </a:bodyPr>
              <a:lstStyle/>
              <a:p>
                <a:r>
                  <a:rPr lang="en-US" dirty="0">
                    <a:solidFill>
                      <a:schemeClr val="bg1"/>
                    </a:solidFill>
                  </a:rPr>
                  <a:t>Plot the points</a:t>
                </a:r>
              </a:p>
              <a:p>
                <a:r>
                  <a:rPr lang="en-US" dirty="0">
                    <a:solidFill>
                      <a:schemeClr val="bg1"/>
                    </a:solidFill>
                  </a:rPr>
                  <a:t>Make a right triangle </a:t>
                </a:r>
              </a:p>
              <a:p>
                <a:r>
                  <a:rPr lang="en-US" dirty="0">
                    <a:solidFill>
                      <a:schemeClr val="bg1"/>
                    </a:solidFill>
                  </a:rPr>
                  <a:t>from the points</a:t>
                </a:r>
              </a:p>
              <a:p>
                <a:r>
                  <a:rPr lang="en-US" dirty="0">
                    <a:solidFill>
                      <a:schemeClr val="bg1"/>
                    </a:solidFill>
                  </a:rPr>
                  <a:t>Substitute values into</a:t>
                </a:r>
              </a:p>
              <a:p>
                <a:r>
                  <a:rPr lang="en-US" dirty="0">
                    <a:solidFill>
                      <a:schemeClr val="bg1"/>
                    </a:solidFill>
                  </a:rPr>
                  <a:t>formula </a:t>
                </a:r>
              </a:p>
              <a:p>
                <a14:m>
                  <m:oMathPara xmlns:m="http://schemas.openxmlformats.org/officeDocument/2006/math">
                    <m:oMathParaPr>
                      <m:jc m:val="centerGroup"/>
                    </m:oMathParaPr>
                    <m:oMath xmlns:m="http://schemas.openxmlformats.org/officeDocument/2006/math">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𝑎</m:t>
                          </m:r>
                        </m:e>
                        <m:sup>
                          <m:r>
                            <a:rPr lang="pt-BR" i="1" smtClean="0">
                              <a:solidFill>
                                <a:schemeClr val="bg1"/>
                              </a:solidFill>
                              <a:latin typeface="Cambria Math" panose="02040503050406030204" pitchFamily="18" charset="0"/>
                            </a:rPr>
                            <m:t>2</m:t>
                          </m:r>
                        </m:sup>
                      </m:sSup>
                      <m:r>
                        <a:rPr lang="pt-BR" i="1" smtClean="0">
                          <a:solidFill>
                            <a:schemeClr val="bg1"/>
                          </a:solidFill>
                          <a:latin typeface="Cambria Math" panose="02040503050406030204" pitchFamily="18" charset="0"/>
                        </a:rPr>
                        <m:t>+</m:t>
                      </m:r>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𝑏</m:t>
                          </m:r>
                        </m:e>
                        <m:sup>
                          <m:r>
                            <a:rPr lang="pt-BR" i="1" smtClean="0">
                              <a:solidFill>
                                <a:schemeClr val="bg1"/>
                              </a:solidFill>
                              <a:latin typeface="Cambria Math" panose="02040503050406030204" pitchFamily="18" charset="0"/>
                            </a:rPr>
                            <m:t>2</m:t>
                          </m:r>
                        </m:sup>
                      </m:sSup>
                      <m:r>
                        <a:rPr lang="pt-BR" i="1" smtClean="0">
                          <a:solidFill>
                            <a:schemeClr val="bg1"/>
                          </a:solidFill>
                          <a:latin typeface="Cambria Math" panose="02040503050406030204" pitchFamily="18" charset="0"/>
                        </a:rPr>
                        <m:t>=</m:t>
                      </m:r>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𝑐</m:t>
                          </m:r>
                        </m:e>
                        <m:sup>
                          <m:r>
                            <a:rPr lang="pt-BR" i="1" smtClean="0">
                              <a:solidFill>
                                <a:schemeClr val="bg1"/>
                              </a:solidFill>
                              <a:latin typeface="Cambria Math" panose="02040503050406030204" pitchFamily="18" charset="0"/>
                            </a:rPr>
                            <m:t>2</m:t>
                          </m:r>
                        </m:sup>
                      </m:sSup>
                    </m:oMath>
                  </m:oMathPara>
                </a14:m>
                <a:endParaRPr lang="en-US" dirty="0">
                  <a:solidFill>
                    <a:schemeClr val="bg1"/>
                  </a:solidFill>
                </a:endParaRPr>
              </a:p>
              <a:p>
                <a14:m>
                  <m:oMathPara xmlns:m="http://schemas.openxmlformats.org/officeDocument/2006/math">
                    <m:oMathParaPr>
                      <m:jc m:val="centerGroup"/>
                    </m:oMathParaPr>
                    <m:oMath xmlns:m="http://schemas.openxmlformats.org/officeDocument/2006/math">
                      <m:sSup>
                        <m:sSupPr>
                          <m:ctrlPr>
                            <a:rPr lang="pt-BR"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4</m:t>
                          </m:r>
                        </m:e>
                        <m:sup>
                          <m:r>
                            <a:rPr lang="pt-BR" i="1" smtClean="0">
                              <a:solidFill>
                                <a:schemeClr val="bg1"/>
                              </a:solidFill>
                              <a:latin typeface="Cambria Math" panose="02040503050406030204" pitchFamily="18" charset="0"/>
                            </a:rPr>
                            <m:t>2</m:t>
                          </m:r>
                        </m:sup>
                      </m:sSup>
                      <m:r>
                        <a:rPr lang="pt-BR" i="1" smtClean="0">
                          <a:solidFill>
                            <a:schemeClr val="bg1"/>
                          </a:solidFill>
                          <a:latin typeface="Cambria Math" panose="02040503050406030204" pitchFamily="18" charset="0"/>
                        </a:rPr>
                        <m:t>+</m:t>
                      </m:r>
                      <m:sSup>
                        <m:sSupPr>
                          <m:ctrlPr>
                            <a:rPr lang="pt-BR"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6</m:t>
                          </m:r>
                        </m:e>
                        <m:sup>
                          <m:r>
                            <a:rPr lang="pt-BR" i="1" smtClean="0">
                              <a:solidFill>
                                <a:schemeClr val="bg1"/>
                              </a:solidFill>
                              <a:latin typeface="Cambria Math" panose="02040503050406030204" pitchFamily="18" charset="0"/>
                            </a:rPr>
                            <m:t>2</m:t>
                          </m:r>
                        </m:sup>
                      </m:sSup>
                      <m:r>
                        <a:rPr lang="pt-BR" i="1" smtClean="0">
                          <a:solidFill>
                            <a:schemeClr val="bg1"/>
                          </a:solidFill>
                          <a:latin typeface="Cambria Math" panose="02040503050406030204" pitchFamily="18" charset="0"/>
                        </a:rPr>
                        <m:t>=</m:t>
                      </m:r>
                      <m:sSup>
                        <m:sSupPr>
                          <m:ctrlPr>
                            <a:rPr lang="pt-BR" i="1" smtClean="0">
                              <a:solidFill>
                                <a:schemeClr val="bg1"/>
                              </a:solidFill>
                              <a:latin typeface="Cambria Math" panose="02040503050406030204" pitchFamily="18" charset="0"/>
                            </a:rPr>
                          </m:ctrlPr>
                        </m:sSupPr>
                        <m:e>
                          <m:r>
                            <a:rPr lang="pt-BR" i="1" smtClean="0">
                              <a:solidFill>
                                <a:schemeClr val="bg1"/>
                              </a:solidFill>
                              <a:latin typeface="Cambria Math" panose="02040503050406030204" pitchFamily="18" charset="0"/>
                            </a:rPr>
                            <m:t>𝑐</m:t>
                          </m:r>
                        </m:e>
                        <m:sup>
                          <m:r>
                            <a:rPr lang="pt-BR" i="1" smtClean="0">
                              <a:solidFill>
                                <a:schemeClr val="bg1"/>
                              </a:solidFill>
                              <a:latin typeface="Cambria Math" panose="02040503050406030204" pitchFamily="18" charset="0"/>
                            </a:rPr>
                            <m:t>2</m:t>
                          </m:r>
                        </m:sup>
                      </m:sSup>
                    </m:oMath>
                  </m:oMathPara>
                </a14:m>
                <a:endParaRPr lang="en-US" dirty="0">
                  <a:solidFill>
                    <a:schemeClr val="bg1"/>
                  </a:solidFill>
                </a:endParaRPr>
              </a:p>
              <a:p>
                <a14:m>
                  <m:oMathPara xmlns:m="http://schemas.openxmlformats.org/officeDocument/2006/math">
                    <m:oMathParaPr>
                      <m:jc m:val="centerGroup"/>
                    </m:oMathParaPr>
                    <m:oMath xmlns:m="http://schemas.openxmlformats.org/officeDocument/2006/math">
                      <m:sSup>
                        <m:sSupPr>
                          <m:ctrlPr>
                            <a:rPr lang="pt-BR"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16</m:t>
                          </m:r>
                        </m:e>
                        <m:sup>
                          <m:r>
                            <a:rPr lang="pt-BR" i="1" smtClean="0">
                              <a:solidFill>
                                <a:schemeClr val="bg1"/>
                              </a:solidFill>
                              <a:latin typeface="Cambria Math" panose="02040503050406030204" pitchFamily="18" charset="0"/>
                            </a:rPr>
                            <m:t>2</m:t>
                          </m:r>
                        </m:sup>
                      </m:sSup>
                      <m:r>
                        <a:rPr lang="pt-BR" i="1" smtClean="0">
                          <a:solidFill>
                            <a:schemeClr val="bg1"/>
                          </a:solidFill>
                          <a:latin typeface="Cambria Math" panose="02040503050406030204" pitchFamily="18" charset="0"/>
                        </a:rPr>
                        <m:t>+</m:t>
                      </m:r>
                      <m:sSup>
                        <m:sSupPr>
                          <m:ctrlPr>
                            <a:rPr lang="pt-BR"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36</m:t>
                          </m:r>
                        </m:e>
                        <m:sup>
                          <m:r>
                            <a:rPr lang="pt-BR" i="1" smtClean="0">
                              <a:solidFill>
                                <a:schemeClr val="bg1"/>
                              </a:solidFill>
                              <a:latin typeface="Cambria Math" panose="02040503050406030204" pitchFamily="18" charset="0"/>
                            </a:rPr>
                            <m:t>2</m:t>
                          </m:r>
                        </m:sup>
                      </m:sSup>
                      <m:r>
                        <a:rPr lang="pt-BR" i="1" smtClean="0">
                          <a:solidFill>
                            <a:schemeClr val="bg1"/>
                          </a:solidFill>
                          <a:latin typeface="Cambria Math" panose="02040503050406030204" pitchFamily="18" charset="0"/>
                        </a:rPr>
                        <m:t>=</m:t>
                      </m:r>
                      <m:sSup>
                        <m:sSupPr>
                          <m:ctrlPr>
                            <a:rPr lang="pt-BR"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52</m:t>
                          </m:r>
                        </m:e>
                        <m:sup/>
                      </m:sSup>
                    </m:oMath>
                  </m:oMathPara>
                </a14:m>
                <a:endParaRPr lang="en-US" dirty="0">
                  <a:solidFill>
                    <a:schemeClr val="bg1"/>
                  </a:solidFill>
                </a:endParaRPr>
              </a:p>
              <a:p>
                <a:r>
                  <a:rPr lang="en-US" dirty="0">
                    <a:solidFill>
                      <a:schemeClr val="bg1"/>
                    </a:solidFill>
                  </a:rPr>
                  <a:t>c = </a:t>
                </a:r>
                <a14:m>
                  <m:oMath xmlns:m="http://schemas.openxmlformats.org/officeDocument/2006/math">
                    <m:rad>
                      <m:radPr>
                        <m:degHide m:val="on"/>
                        <m:ctrlPr>
                          <a:rPr lang="en-US" i="1" smtClean="0">
                            <a:solidFill>
                              <a:schemeClr val="bg1"/>
                            </a:solidFill>
                            <a:latin typeface="Cambria Math" panose="02040503050406030204" pitchFamily="18" charset="0"/>
                          </a:rPr>
                        </m:ctrlPr>
                      </m:radPr>
                      <m:deg/>
                      <m:e>
                        <m:r>
                          <a:rPr lang="en-US" b="0" i="1" smtClean="0">
                            <a:solidFill>
                              <a:schemeClr val="bg1"/>
                            </a:solidFill>
                            <a:latin typeface="Cambria Math" panose="02040503050406030204" pitchFamily="18" charset="0"/>
                          </a:rPr>
                          <m:t>52</m:t>
                        </m:r>
                      </m:e>
                    </m:rad>
                  </m:oMath>
                </a14:m>
                <a:r>
                  <a:rPr lang="en-US" dirty="0">
                    <a:solidFill>
                      <a:schemeClr val="bg1"/>
                    </a:solidFill>
                  </a:rPr>
                  <a:t> ≈ 7.2 </a:t>
                </a:r>
              </a:p>
            </p:txBody>
          </p:sp>
        </mc:Choice>
        <mc:Fallback>
          <p:sp>
            <p:nvSpPr>
              <p:cNvPr id="6" name="TextBox 5"/>
              <p:cNvSpPr txBox="1">
                <a:spLocks noRot="1" noChangeAspect="1" noMove="1" noResize="1" noEditPoints="1" noAdjustHandles="1" noChangeArrowheads="1" noChangeShapeType="1" noTextEdit="1"/>
              </p:cNvSpPr>
              <p:nvPr/>
            </p:nvSpPr>
            <p:spPr>
              <a:xfrm>
                <a:off x="9249463" y="3303267"/>
                <a:ext cx="2568332" cy="2624245"/>
              </a:xfrm>
              <a:prstGeom prst="rect">
                <a:avLst/>
              </a:prstGeom>
              <a:blipFill>
                <a:blip r:embed="rId3"/>
                <a:stretch>
                  <a:fillRect l="-1896" t="-1395" r="-948" b="-3256"/>
                </a:stretch>
              </a:blipFill>
            </p:spPr>
            <p:txBody>
              <a:bodyPr/>
              <a:lstStyle/>
              <a:p>
                <a:r>
                  <a:rPr lang="en-US">
                    <a:noFill/>
                  </a:rPr>
                  <a:t> </a:t>
                </a:r>
              </a:p>
            </p:txBody>
          </p:sp>
        </mc:Fallback>
      </mc:AlternateContent>
      <p:sp>
        <p:nvSpPr>
          <p:cNvPr id="7" name="Oval 6"/>
          <p:cNvSpPr/>
          <p:nvPr/>
        </p:nvSpPr>
        <p:spPr>
          <a:xfrm>
            <a:off x="8639176" y="508987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00900" y="413260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8" idx="0"/>
          </p:cNvCxnSpPr>
          <p:nvPr/>
        </p:nvCxnSpPr>
        <p:spPr>
          <a:xfrm>
            <a:off x="7223760" y="4132609"/>
            <a:ext cx="1415416" cy="10029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a:stCxn id="8" idx="4"/>
          </p:cNvCxnSpPr>
          <p:nvPr/>
        </p:nvCxnSpPr>
        <p:spPr>
          <a:xfrm flipH="1">
            <a:off x="7216726" y="4178328"/>
            <a:ext cx="7034" cy="9423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16726" y="5120640"/>
            <a:ext cx="1468169" cy="149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23379" y="3999836"/>
            <a:ext cx="739305" cy="1231106"/>
          </a:xfrm>
          <a:prstGeom prst="rect">
            <a:avLst/>
          </a:prstGeom>
          <a:noFill/>
        </p:spPr>
        <p:txBody>
          <a:bodyPr wrap="none" rtlCol="0">
            <a:spAutoFit/>
          </a:bodyPr>
          <a:lstStyle/>
          <a:p>
            <a:r>
              <a:rPr lang="en-US" dirty="0">
                <a:solidFill>
                  <a:schemeClr val="bg1"/>
                </a:solidFill>
              </a:rPr>
              <a:t>4</a:t>
            </a:r>
          </a:p>
          <a:p>
            <a:r>
              <a:rPr lang="en-US" sz="1400" dirty="0">
                <a:solidFill>
                  <a:schemeClr val="bg1"/>
                </a:solidFill>
              </a:rPr>
              <a:t>Units </a:t>
            </a:r>
          </a:p>
          <a:p>
            <a:r>
              <a:rPr lang="en-US" sz="1400" dirty="0">
                <a:solidFill>
                  <a:schemeClr val="bg1"/>
                </a:solidFill>
              </a:rPr>
              <a:t>along </a:t>
            </a:r>
          </a:p>
          <a:p>
            <a:r>
              <a:rPr lang="en-US" sz="1400" dirty="0">
                <a:solidFill>
                  <a:schemeClr val="bg1"/>
                </a:solidFill>
              </a:rPr>
              <a:t>y axis</a:t>
            </a:r>
          </a:p>
          <a:p>
            <a:endParaRPr lang="en-US" sz="1400" dirty="0">
              <a:solidFill>
                <a:schemeClr val="bg1"/>
              </a:solidFill>
            </a:endParaRPr>
          </a:p>
        </p:txBody>
      </p:sp>
      <p:sp>
        <p:nvSpPr>
          <p:cNvPr id="18" name="TextBox 17"/>
          <p:cNvSpPr txBox="1"/>
          <p:nvPr/>
        </p:nvSpPr>
        <p:spPr>
          <a:xfrm>
            <a:off x="6893440" y="5135590"/>
            <a:ext cx="2347036" cy="369332"/>
          </a:xfrm>
          <a:prstGeom prst="rect">
            <a:avLst/>
          </a:prstGeom>
          <a:noFill/>
        </p:spPr>
        <p:txBody>
          <a:bodyPr wrap="square" rtlCol="0">
            <a:spAutoFit/>
          </a:bodyPr>
          <a:lstStyle/>
          <a:p>
            <a:r>
              <a:rPr lang="en-US" dirty="0">
                <a:solidFill>
                  <a:schemeClr val="bg1"/>
                </a:solidFill>
              </a:rPr>
              <a:t>6 units  </a:t>
            </a:r>
            <a:r>
              <a:rPr lang="en-US" sz="1600" dirty="0">
                <a:solidFill>
                  <a:schemeClr val="bg1"/>
                </a:solidFill>
              </a:rPr>
              <a:t>along x axis</a:t>
            </a:r>
          </a:p>
        </p:txBody>
      </p:sp>
    </p:spTree>
    <p:extLst>
      <p:ext uri="{BB962C8B-B14F-4D97-AF65-F5344CB8AC3E}">
        <p14:creationId xmlns:p14="http://schemas.microsoft.com/office/powerpoint/2010/main" val="106790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let’s practice</a:t>
            </a:r>
          </a:p>
        </p:txBody>
      </p:sp>
      <p:sp>
        <p:nvSpPr>
          <p:cNvPr id="5" name="Content Placeholder 4"/>
          <p:cNvSpPr>
            <a:spLocks noGrp="1"/>
          </p:cNvSpPr>
          <p:nvPr>
            <p:ph idx="1"/>
          </p:nvPr>
        </p:nvSpPr>
        <p:spPr/>
        <p:txBody>
          <a:bodyPr/>
          <a:lstStyle/>
          <a:p>
            <a:r>
              <a:rPr lang="en-US" dirty="0"/>
              <a:t>Get the practice sheet from the front desk. Complete each of the four types of problems. Then check your answers using the next series of slides. Be sure to show all your work and make any corrections to your paper.</a:t>
            </a:r>
          </a:p>
        </p:txBody>
      </p:sp>
    </p:spTree>
    <p:extLst>
      <p:ext uri="{BB962C8B-B14F-4D97-AF65-F5344CB8AC3E}">
        <p14:creationId xmlns:p14="http://schemas.microsoft.com/office/powerpoint/2010/main" val="296341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length of a side other than the hypotenuse</a:t>
            </a:r>
          </a:p>
        </p:txBody>
      </p:sp>
      <p:pic>
        <p:nvPicPr>
          <p:cNvPr id="6" name="Content Placeholder 5"/>
          <p:cNvPicPr>
            <a:picLocks noGrp="1"/>
          </p:cNvPicPr>
          <p:nvPr>
            <p:ph sz="half" idx="1"/>
          </p:nvPr>
        </p:nvPicPr>
        <p:blipFill>
          <a:blip r:embed="rId2"/>
          <a:stretch>
            <a:fillRect/>
          </a:stretch>
        </p:blipFill>
        <p:spPr>
          <a:xfrm>
            <a:off x="638546" y="2545844"/>
            <a:ext cx="1771650" cy="2305050"/>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2603950" y="2545844"/>
                <a:ext cx="3768980" cy="2605970"/>
              </a:xfrm>
              <a:prstGeom prst="rect">
                <a:avLst/>
              </a:prstGeom>
              <a:noFill/>
            </p:spPr>
            <p:txBody>
              <a:bodyPr wrap="none" rtlCol="0">
                <a:spAutoFit/>
              </a:bodyPr>
              <a:lstStyle/>
              <a:p>
                <a:r>
                  <a:rPr lang="en-US" dirty="0"/>
                  <a:t>First label each side a, b, c</a:t>
                </a:r>
              </a:p>
              <a:p>
                <a:r>
                  <a:rPr lang="en-US" dirty="0"/>
                  <a:t>Rewrite the formula so that</a:t>
                </a:r>
              </a:p>
              <a:p>
                <a:r>
                  <a:rPr lang="en-US" dirty="0"/>
                  <a:t>you are solving for the square of</a:t>
                </a:r>
              </a:p>
              <a:p>
                <a:r>
                  <a:rPr lang="en-US" dirty="0"/>
                  <a:t>the missing side.</a:t>
                </a:r>
              </a:p>
              <a:p>
                <a14:m>
                  <m:oMath xmlns:m="http://schemas.openxmlformats.org/officeDocument/2006/math">
                    <m:sSup>
                      <m:sSupPr>
                        <m:ctrlPr>
                          <a:rPr lang="pt-BR" i="1" smtClean="0">
                            <a:latin typeface="Cambria Math" panose="02040503050406030204" pitchFamily="18" charset="0"/>
                          </a:rPr>
                        </m:ctrlPr>
                      </m:sSupPr>
                      <m:e>
                        <m:r>
                          <a:rPr lang="pt-BR" i="1" smtClean="0">
                            <a:latin typeface="Cambria Math" panose="02040503050406030204" pitchFamily="18" charset="0"/>
                          </a:rPr>
                          <m:t>𝑏</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𝑐</m:t>
                        </m:r>
                      </m:e>
                      <m:sup>
                        <m:r>
                          <a:rPr lang="pt-BR" i="1" smtClean="0">
                            <a:latin typeface="Cambria Math" panose="02040503050406030204" pitchFamily="18" charset="0"/>
                          </a:rPr>
                          <m:t>2</m:t>
                        </m:r>
                        <m:r>
                          <a:rPr lang="en-US" b="0" i="1" smtClean="0">
                            <a:latin typeface="Cambria Math" panose="02040503050406030204" pitchFamily="18" charset="0"/>
                          </a:rPr>
                          <m:t> </m:t>
                        </m:r>
                      </m:sup>
                    </m:sSup>
                  </m:oMath>
                </a14:m>
                <a:r>
                  <a:rPr lang="en-US" dirty="0"/>
                  <a:t>-</a:t>
                </a:r>
                <a:r>
                  <a:rPr lang="pt-BR" dirty="0"/>
                  <a:t> </a:t>
                </a:r>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𝑎</m:t>
                        </m:r>
                      </m:e>
                      <m:sup>
                        <m:r>
                          <a:rPr lang="pt-BR" i="1">
                            <a:latin typeface="Cambria Math" panose="02040503050406030204" pitchFamily="18" charset="0"/>
                          </a:rPr>
                          <m:t>2</m:t>
                        </m:r>
                      </m:sup>
                    </m:sSup>
                  </m:oMath>
                </a14:m>
                <a:endParaRPr lang="en-US" dirty="0"/>
              </a:p>
              <a:p>
                <a:r>
                  <a:rPr lang="en-US" dirty="0"/>
                  <a:t>Substitute in the known values</a:t>
                </a:r>
              </a:p>
              <a:p>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𝑏</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en-US" b="0" i="1" smtClean="0">
                            <a:latin typeface="Cambria Math" panose="02040503050406030204" pitchFamily="18" charset="0"/>
                          </a:rPr>
                          <m:t>15</m:t>
                        </m:r>
                      </m:e>
                      <m:sup>
                        <m:r>
                          <a:rPr lang="pt-BR" i="1">
                            <a:latin typeface="Cambria Math" panose="02040503050406030204" pitchFamily="18" charset="0"/>
                          </a:rPr>
                          <m:t>2</m:t>
                        </m:r>
                        <m:r>
                          <a:rPr lang="en-US" i="1">
                            <a:latin typeface="Cambria Math" panose="02040503050406030204" pitchFamily="18" charset="0"/>
                          </a:rPr>
                          <m:t> </m:t>
                        </m:r>
                      </m:sup>
                    </m:sSup>
                  </m:oMath>
                </a14:m>
                <a:r>
                  <a:rPr lang="en-US" dirty="0"/>
                  <a:t>-</a:t>
                </a:r>
                <a:r>
                  <a:rPr lang="pt-BR" dirty="0"/>
                  <a:t> </a:t>
                </a:r>
                <a14:m>
                  <m:oMath xmlns:m="http://schemas.openxmlformats.org/officeDocument/2006/math">
                    <m:sSup>
                      <m:sSupPr>
                        <m:ctrlPr>
                          <a:rPr lang="pt-BR" i="1">
                            <a:latin typeface="Cambria Math" panose="02040503050406030204" pitchFamily="18" charset="0"/>
                          </a:rPr>
                        </m:ctrlPr>
                      </m:sSupPr>
                      <m:e>
                        <m:r>
                          <a:rPr lang="en-US" b="0" i="1" smtClean="0">
                            <a:latin typeface="Cambria Math" panose="02040503050406030204" pitchFamily="18" charset="0"/>
                          </a:rPr>
                          <m:t>12</m:t>
                        </m:r>
                      </m:e>
                      <m:sup>
                        <m:r>
                          <a:rPr lang="pt-BR" i="1">
                            <a:latin typeface="Cambria Math" panose="02040503050406030204" pitchFamily="18" charset="0"/>
                          </a:rPr>
                          <m:t>2</m:t>
                        </m:r>
                      </m:sup>
                    </m:sSup>
                  </m:oMath>
                </a14:m>
                <a:endParaRPr lang="en-US" dirty="0"/>
              </a:p>
              <a:p>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𝑏</m:t>
                        </m:r>
                      </m:e>
                      <m:sup>
                        <m:r>
                          <a:rPr lang="pt-BR" i="1">
                            <a:latin typeface="Cambria Math" panose="02040503050406030204" pitchFamily="18" charset="0"/>
                          </a:rPr>
                          <m:t>2</m:t>
                        </m:r>
                      </m:sup>
                    </m:sSup>
                    <m:r>
                      <a:rPr lang="pt-BR" i="1">
                        <a:latin typeface="Cambria Math" panose="02040503050406030204" pitchFamily="18" charset="0"/>
                      </a:rPr>
                      <m:t>=</m:t>
                    </m:r>
                    <m:r>
                      <a:rPr lang="en-US" b="0" i="1" smtClean="0">
                        <a:latin typeface="Cambria Math" panose="02040503050406030204" pitchFamily="18" charset="0"/>
                      </a:rPr>
                      <m:t>225</m:t>
                    </m:r>
                  </m:oMath>
                </a14:m>
                <a:r>
                  <a:rPr lang="en-US" dirty="0"/>
                  <a:t>-</a:t>
                </a:r>
                <a:r>
                  <a:rPr lang="pt-BR" dirty="0"/>
                  <a:t> </a:t>
                </a:r>
                <a14:m>
                  <m:oMath xmlns:m="http://schemas.openxmlformats.org/officeDocument/2006/math">
                    <m:r>
                      <a:rPr lang="en-US" b="0" i="1" smtClean="0">
                        <a:latin typeface="Cambria Math" panose="02040503050406030204" pitchFamily="18" charset="0"/>
                      </a:rPr>
                      <m:t>144</m:t>
                    </m:r>
                  </m:oMath>
                </a14:m>
                <a:endParaRPr lang="en-US" dirty="0"/>
              </a:p>
              <a:p>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𝑏</m:t>
                        </m:r>
                      </m:e>
                      <m:sup>
                        <m:r>
                          <a:rPr lang="pt-BR" i="1">
                            <a:latin typeface="Cambria Math" panose="02040503050406030204" pitchFamily="18" charset="0"/>
                          </a:rPr>
                          <m:t>2</m:t>
                        </m:r>
                      </m:sup>
                    </m:sSup>
                    <m:r>
                      <a:rPr lang="pt-BR" i="1">
                        <a:latin typeface="Cambria Math" panose="02040503050406030204" pitchFamily="18" charset="0"/>
                      </a:rPr>
                      <m:t>=</m:t>
                    </m:r>
                    <m:r>
                      <a:rPr lang="en-US" b="0" i="1" smtClean="0">
                        <a:latin typeface="Cambria Math" panose="02040503050406030204" pitchFamily="18" charset="0"/>
                      </a:rPr>
                      <m:t>81</m:t>
                    </m:r>
                  </m:oMath>
                </a14:m>
                <a:r>
                  <a:rPr lang="en-US" dirty="0"/>
                  <a:t> so b =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81</m:t>
                        </m:r>
                      </m:e>
                    </m:rad>
                  </m:oMath>
                </a14:m>
                <a:r>
                  <a:rPr lang="en-US" dirty="0"/>
                  <a:t> = 9 cm</a:t>
                </a:r>
              </a:p>
            </p:txBody>
          </p:sp>
        </mc:Choice>
        <mc:Fallback>
          <p:sp>
            <p:nvSpPr>
              <p:cNvPr id="7" name="TextBox 6"/>
              <p:cNvSpPr txBox="1">
                <a:spLocks noRot="1" noChangeAspect="1" noMove="1" noResize="1" noEditPoints="1" noAdjustHandles="1" noChangeArrowheads="1" noChangeShapeType="1" noTextEdit="1"/>
              </p:cNvSpPr>
              <p:nvPr/>
            </p:nvSpPr>
            <p:spPr>
              <a:xfrm>
                <a:off x="2603950" y="2545844"/>
                <a:ext cx="3768980" cy="2605970"/>
              </a:xfrm>
              <a:prstGeom prst="rect">
                <a:avLst/>
              </a:prstGeom>
              <a:blipFill>
                <a:blip r:embed="rId3"/>
                <a:stretch>
                  <a:fillRect l="-1294" t="-1405" r="-647" b="-3044"/>
                </a:stretch>
              </a:blipFill>
            </p:spPr>
            <p:txBody>
              <a:bodyPr/>
              <a:lstStyle/>
              <a:p>
                <a:r>
                  <a:rPr lang="en-US">
                    <a:noFill/>
                  </a:rPr>
                  <a:t> </a:t>
                </a:r>
              </a:p>
            </p:txBody>
          </p:sp>
        </mc:Fallback>
      </mc:AlternateContent>
      <p:sp>
        <p:nvSpPr>
          <p:cNvPr id="8" name="TextBox 7"/>
          <p:cNvSpPr txBox="1"/>
          <p:nvPr/>
        </p:nvSpPr>
        <p:spPr>
          <a:xfrm>
            <a:off x="638546" y="3192175"/>
            <a:ext cx="341760" cy="369332"/>
          </a:xfrm>
          <a:prstGeom prst="rect">
            <a:avLst/>
          </a:prstGeom>
          <a:noFill/>
        </p:spPr>
        <p:txBody>
          <a:bodyPr wrap="none" rtlCol="0">
            <a:spAutoFit/>
          </a:bodyPr>
          <a:lstStyle/>
          <a:p>
            <a:r>
              <a:rPr lang="en-US" dirty="0">
                <a:solidFill>
                  <a:schemeClr val="bg1"/>
                </a:solidFill>
              </a:rPr>
              <a:t>a</a:t>
            </a:r>
          </a:p>
        </p:txBody>
      </p:sp>
      <p:sp>
        <p:nvSpPr>
          <p:cNvPr id="9" name="TextBox 8"/>
          <p:cNvSpPr txBox="1"/>
          <p:nvPr/>
        </p:nvSpPr>
        <p:spPr>
          <a:xfrm>
            <a:off x="1353491" y="3982307"/>
            <a:ext cx="341760" cy="369332"/>
          </a:xfrm>
          <a:prstGeom prst="rect">
            <a:avLst/>
          </a:prstGeom>
          <a:noFill/>
        </p:spPr>
        <p:txBody>
          <a:bodyPr wrap="none" rtlCol="0">
            <a:spAutoFit/>
          </a:bodyPr>
          <a:lstStyle/>
          <a:p>
            <a:r>
              <a:rPr lang="en-US" dirty="0">
                <a:solidFill>
                  <a:schemeClr val="bg1"/>
                </a:solidFill>
              </a:rPr>
              <a:t>b</a:t>
            </a:r>
          </a:p>
        </p:txBody>
      </p:sp>
      <p:sp>
        <p:nvSpPr>
          <p:cNvPr id="10" name="TextBox 9"/>
          <p:cNvSpPr txBox="1"/>
          <p:nvPr/>
        </p:nvSpPr>
        <p:spPr>
          <a:xfrm>
            <a:off x="1681644" y="3007509"/>
            <a:ext cx="341760" cy="369332"/>
          </a:xfrm>
          <a:prstGeom prst="rect">
            <a:avLst/>
          </a:prstGeom>
          <a:noFill/>
        </p:spPr>
        <p:txBody>
          <a:bodyPr wrap="none" rtlCol="0">
            <a:spAutoFit/>
          </a:bodyPr>
          <a:lstStyle/>
          <a:p>
            <a:r>
              <a:rPr lang="en-US" dirty="0">
                <a:solidFill>
                  <a:schemeClr val="bg1"/>
                </a:solidFill>
              </a:rPr>
              <a:t>c</a:t>
            </a:r>
          </a:p>
        </p:txBody>
      </p:sp>
      <p:sp>
        <p:nvSpPr>
          <p:cNvPr id="11" name="TextBox 10"/>
          <p:cNvSpPr txBox="1"/>
          <p:nvPr/>
        </p:nvSpPr>
        <p:spPr>
          <a:xfrm>
            <a:off x="1382345" y="4320381"/>
            <a:ext cx="742511" cy="369332"/>
          </a:xfrm>
          <a:prstGeom prst="rect">
            <a:avLst/>
          </a:prstGeom>
          <a:noFill/>
        </p:spPr>
        <p:txBody>
          <a:bodyPr wrap="none" rtlCol="0">
            <a:spAutoFit/>
          </a:bodyPr>
          <a:lstStyle/>
          <a:p>
            <a:r>
              <a:rPr lang="en-US" dirty="0">
                <a:solidFill>
                  <a:schemeClr val="bg1"/>
                </a:solidFill>
              </a:rPr>
              <a:t>9 cm</a:t>
            </a:r>
          </a:p>
        </p:txBody>
      </p:sp>
      <p:pic>
        <p:nvPicPr>
          <p:cNvPr id="12" name="Picture 11"/>
          <p:cNvPicPr/>
          <p:nvPr/>
        </p:nvPicPr>
        <p:blipFill>
          <a:blip r:embed="rId4"/>
          <a:stretch>
            <a:fillRect/>
          </a:stretch>
        </p:blipFill>
        <p:spPr>
          <a:xfrm>
            <a:off x="6566684" y="2021179"/>
            <a:ext cx="1818317" cy="1677190"/>
          </a:xfrm>
          <a:prstGeom prst="rect">
            <a:avLst/>
          </a:prstGeom>
        </p:spPr>
      </p:pic>
      <mc:AlternateContent xmlns:mc="http://schemas.openxmlformats.org/markup-compatibility/2006">
        <mc:Choice xmlns:a14="http://schemas.microsoft.com/office/drawing/2010/main" Requires="a14">
          <p:sp>
            <p:nvSpPr>
              <p:cNvPr id="13" name="TextBox 12"/>
              <p:cNvSpPr txBox="1"/>
              <p:nvPr/>
            </p:nvSpPr>
            <p:spPr>
              <a:xfrm>
                <a:off x="7964454" y="3876346"/>
                <a:ext cx="3768980" cy="2605970"/>
              </a:xfrm>
              <a:prstGeom prst="rect">
                <a:avLst/>
              </a:prstGeom>
              <a:noFill/>
            </p:spPr>
            <p:txBody>
              <a:bodyPr wrap="none" rtlCol="0">
                <a:spAutoFit/>
              </a:bodyPr>
              <a:lstStyle/>
              <a:p>
                <a:r>
                  <a:rPr lang="en-US" dirty="0"/>
                  <a:t>First label each side a, b, c</a:t>
                </a:r>
              </a:p>
              <a:p>
                <a:r>
                  <a:rPr lang="en-US" dirty="0"/>
                  <a:t>Rewrite the formula so that</a:t>
                </a:r>
              </a:p>
              <a:p>
                <a:r>
                  <a:rPr lang="en-US" dirty="0"/>
                  <a:t>you are solving for the square of</a:t>
                </a:r>
              </a:p>
              <a:p>
                <a:r>
                  <a:rPr lang="en-US" dirty="0"/>
                  <a:t>the missing side.</a:t>
                </a:r>
              </a:p>
              <a:p>
                <a14:m>
                  <m:oMath xmlns:m="http://schemas.openxmlformats.org/officeDocument/2006/math">
                    <m:sSup>
                      <m:sSupPr>
                        <m:ctrlPr>
                          <a:rPr lang="pt-BR" i="1" smtClean="0">
                            <a:latin typeface="Cambria Math" panose="02040503050406030204" pitchFamily="18" charset="0"/>
                          </a:rPr>
                        </m:ctrlPr>
                      </m:sSupPr>
                      <m:e>
                        <m:r>
                          <a:rPr lang="pt-BR" i="1" smtClean="0">
                            <a:latin typeface="Cambria Math" panose="02040503050406030204" pitchFamily="18" charset="0"/>
                          </a:rPr>
                          <m:t>𝑏</m:t>
                        </m:r>
                      </m:e>
                      <m:sup>
                        <m:r>
                          <a:rPr lang="pt-BR" i="1" smtClean="0">
                            <a:latin typeface="Cambria Math" panose="02040503050406030204" pitchFamily="18" charset="0"/>
                          </a:rPr>
                          <m:t>2</m:t>
                        </m:r>
                      </m:sup>
                    </m:sSup>
                    <m:r>
                      <a:rPr lang="pt-BR" i="1" smtClean="0">
                        <a:latin typeface="Cambria Math" panose="02040503050406030204" pitchFamily="18" charset="0"/>
                      </a:rPr>
                      <m:t>=</m:t>
                    </m:r>
                    <m:sSup>
                      <m:sSupPr>
                        <m:ctrlPr>
                          <a:rPr lang="pt-BR" i="1" smtClean="0">
                            <a:latin typeface="Cambria Math" panose="02040503050406030204" pitchFamily="18" charset="0"/>
                          </a:rPr>
                        </m:ctrlPr>
                      </m:sSupPr>
                      <m:e>
                        <m:r>
                          <a:rPr lang="pt-BR" i="1" smtClean="0">
                            <a:latin typeface="Cambria Math" panose="02040503050406030204" pitchFamily="18" charset="0"/>
                          </a:rPr>
                          <m:t>𝑐</m:t>
                        </m:r>
                      </m:e>
                      <m:sup>
                        <m:r>
                          <a:rPr lang="pt-BR" i="1" smtClean="0">
                            <a:latin typeface="Cambria Math" panose="02040503050406030204" pitchFamily="18" charset="0"/>
                          </a:rPr>
                          <m:t>2</m:t>
                        </m:r>
                        <m:r>
                          <a:rPr lang="en-US" b="0" i="1" smtClean="0">
                            <a:latin typeface="Cambria Math" panose="02040503050406030204" pitchFamily="18" charset="0"/>
                          </a:rPr>
                          <m:t> </m:t>
                        </m:r>
                      </m:sup>
                    </m:sSup>
                  </m:oMath>
                </a14:m>
                <a:r>
                  <a:rPr lang="en-US" dirty="0"/>
                  <a:t>-</a:t>
                </a:r>
                <a:r>
                  <a:rPr lang="pt-BR" dirty="0"/>
                  <a:t> </a:t>
                </a:r>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𝑎</m:t>
                        </m:r>
                      </m:e>
                      <m:sup>
                        <m:r>
                          <a:rPr lang="pt-BR" i="1">
                            <a:latin typeface="Cambria Math" panose="02040503050406030204" pitchFamily="18" charset="0"/>
                          </a:rPr>
                          <m:t>2</m:t>
                        </m:r>
                      </m:sup>
                    </m:sSup>
                  </m:oMath>
                </a14:m>
                <a:endParaRPr lang="en-US" dirty="0"/>
              </a:p>
              <a:p>
                <a:r>
                  <a:rPr lang="en-US" dirty="0"/>
                  <a:t>Substitute in the known values</a:t>
                </a:r>
              </a:p>
              <a:p>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𝑏</m:t>
                        </m:r>
                      </m:e>
                      <m:sup>
                        <m:r>
                          <a:rPr lang="pt-BR" i="1">
                            <a:latin typeface="Cambria Math" panose="02040503050406030204" pitchFamily="18" charset="0"/>
                          </a:rPr>
                          <m:t>2</m:t>
                        </m:r>
                      </m:sup>
                    </m:sSup>
                    <m:r>
                      <a:rPr lang="pt-BR" i="1">
                        <a:latin typeface="Cambria Math" panose="02040503050406030204" pitchFamily="18" charset="0"/>
                      </a:rPr>
                      <m:t>=</m:t>
                    </m:r>
                    <m:sSup>
                      <m:sSupPr>
                        <m:ctrlPr>
                          <a:rPr lang="pt-BR" i="1">
                            <a:latin typeface="Cambria Math" panose="02040503050406030204" pitchFamily="18" charset="0"/>
                          </a:rPr>
                        </m:ctrlPr>
                      </m:sSupPr>
                      <m:e>
                        <m:r>
                          <a:rPr lang="en-US" b="0" i="1" smtClean="0">
                            <a:latin typeface="Cambria Math" panose="02040503050406030204" pitchFamily="18" charset="0"/>
                          </a:rPr>
                          <m:t>8</m:t>
                        </m:r>
                      </m:e>
                      <m:sup>
                        <m:r>
                          <a:rPr lang="pt-BR" i="1">
                            <a:latin typeface="Cambria Math" panose="02040503050406030204" pitchFamily="18" charset="0"/>
                          </a:rPr>
                          <m:t>2</m:t>
                        </m:r>
                        <m:r>
                          <a:rPr lang="en-US" i="1">
                            <a:latin typeface="Cambria Math" panose="02040503050406030204" pitchFamily="18" charset="0"/>
                          </a:rPr>
                          <m:t> </m:t>
                        </m:r>
                      </m:sup>
                    </m:sSup>
                  </m:oMath>
                </a14:m>
                <a:r>
                  <a:rPr lang="en-US" dirty="0"/>
                  <a:t>-</a:t>
                </a:r>
                <a:r>
                  <a:rPr lang="pt-BR" dirty="0"/>
                  <a:t> </a:t>
                </a:r>
                <a14:m>
                  <m:oMath xmlns:m="http://schemas.openxmlformats.org/officeDocument/2006/math">
                    <m:sSup>
                      <m:sSupPr>
                        <m:ctrlPr>
                          <a:rPr lang="pt-BR" i="1">
                            <a:latin typeface="Cambria Math" panose="02040503050406030204" pitchFamily="18" charset="0"/>
                          </a:rPr>
                        </m:ctrlPr>
                      </m:sSupPr>
                      <m:e>
                        <m:r>
                          <a:rPr lang="en-US" b="0" i="1" smtClean="0">
                            <a:latin typeface="Cambria Math" panose="02040503050406030204" pitchFamily="18" charset="0"/>
                          </a:rPr>
                          <m:t>3</m:t>
                        </m:r>
                      </m:e>
                      <m:sup>
                        <m:r>
                          <a:rPr lang="pt-BR" i="1">
                            <a:latin typeface="Cambria Math" panose="02040503050406030204" pitchFamily="18" charset="0"/>
                          </a:rPr>
                          <m:t>2</m:t>
                        </m:r>
                      </m:sup>
                    </m:sSup>
                  </m:oMath>
                </a14:m>
                <a:endParaRPr lang="en-US" dirty="0"/>
              </a:p>
              <a:p>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𝑏</m:t>
                        </m:r>
                      </m:e>
                      <m:sup>
                        <m:r>
                          <a:rPr lang="pt-BR" i="1">
                            <a:latin typeface="Cambria Math" panose="02040503050406030204" pitchFamily="18" charset="0"/>
                          </a:rPr>
                          <m:t>2</m:t>
                        </m:r>
                      </m:sup>
                    </m:sSup>
                    <m:r>
                      <a:rPr lang="pt-BR" i="1">
                        <a:latin typeface="Cambria Math" panose="02040503050406030204" pitchFamily="18" charset="0"/>
                      </a:rPr>
                      <m:t>=</m:t>
                    </m:r>
                    <m:r>
                      <a:rPr lang="en-US" b="0" i="1" smtClean="0">
                        <a:latin typeface="Cambria Math" panose="02040503050406030204" pitchFamily="18" charset="0"/>
                      </a:rPr>
                      <m:t>64</m:t>
                    </m:r>
                  </m:oMath>
                </a14:m>
                <a:r>
                  <a:rPr lang="en-US" dirty="0"/>
                  <a:t>-</a:t>
                </a:r>
                <a:r>
                  <a:rPr lang="pt-BR" dirty="0"/>
                  <a:t> </a:t>
                </a:r>
                <a14:m>
                  <m:oMath xmlns:m="http://schemas.openxmlformats.org/officeDocument/2006/math">
                    <m:r>
                      <a:rPr lang="en-US" b="0" i="1" smtClean="0">
                        <a:latin typeface="Cambria Math" panose="02040503050406030204" pitchFamily="18" charset="0"/>
                      </a:rPr>
                      <m:t>9</m:t>
                    </m:r>
                  </m:oMath>
                </a14:m>
                <a:endParaRPr lang="en-US" dirty="0"/>
              </a:p>
              <a:p>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𝑏</m:t>
                        </m:r>
                      </m:e>
                      <m:sup>
                        <m:r>
                          <a:rPr lang="pt-BR" i="1">
                            <a:latin typeface="Cambria Math" panose="02040503050406030204" pitchFamily="18" charset="0"/>
                          </a:rPr>
                          <m:t>2</m:t>
                        </m:r>
                      </m:sup>
                    </m:sSup>
                    <m:r>
                      <a:rPr lang="pt-BR" i="1">
                        <a:latin typeface="Cambria Math" panose="02040503050406030204" pitchFamily="18" charset="0"/>
                      </a:rPr>
                      <m:t>=</m:t>
                    </m:r>
                    <m:r>
                      <a:rPr lang="en-US" b="0" i="1" smtClean="0">
                        <a:latin typeface="Cambria Math" panose="02040503050406030204" pitchFamily="18" charset="0"/>
                      </a:rPr>
                      <m:t>55</m:t>
                    </m:r>
                  </m:oMath>
                </a14:m>
                <a:r>
                  <a:rPr lang="en-US" dirty="0"/>
                  <a:t> so b =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55</m:t>
                        </m:r>
                      </m:e>
                    </m:rad>
                    <m:r>
                      <a:rPr lang="en-US" b="0" i="0" smtClean="0">
                        <a:latin typeface="Cambria Math" panose="02040503050406030204" pitchFamily="18" charset="0"/>
                      </a:rPr>
                      <m:t> </m:t>
                    </m:r>
                  </m:oMath>
                </a14:m>
                <a:r>
                  <a:rPr lang="en-US" dirty="0"/>
                  <a:t> ≈ 7.4 m</a:t>
                </a:r>
              </a:p>
            </p:txBody>
          </p:sp>
        </mc:Choice>
        <mc:Fallback>
          <p:sp>
            <p:nvSpPr>
              <p:cNvPr id="13" name="TextBox 12"/>
              <p:cNvSpPr txBox="1">
                <a:spLocks noRot="1" noChangeAspect="1" noMove="1" noResize="1" noEditPoints="1" noAdjustHandles="1" noChangeArrowheads="1" noChangeShapeType="1" noTextEdit="1"/>
              </p:cNvSpPr>
              <p:nvPr/>
            </p:nvSpPr>
            <p:spPr>
              <a:xfrm>
                <a:off x="7964454" y="3876346"/>
                <a:ext cx="3768980" cy="2605970"/>
              </a:xfrm>
              <a:prstGeom prst="rect">
                <a:avLst/>
              </a:prstGeom>
              <a:blipFill>
                <a:blip r:embed="rId5"/>
                <a:stretch>
                  <a:fillRect l="-1456" t="-1405" r="-485" b="-3044"/>
                </a:stretch>
              </a:blipFill>
            </p:spPr>
            <p:txBody>
              <a:bodyPr/>
              <a:lstStyle/>
              <a:p>
                <a:r>
                  <a:rPr lang="en-US">
                    <a:noFill/>
                  </a:rPr>
                  <a:t> </a:t>
                </a:r>
              </a:p>
            </p:txBody>
          </p:sp>
        </mc:Fallback>
      </mc:AlternateContent>
      <p:sp>
        <p:nvSpPr>
          <p:cNvPr id="14" name="TextBox 13"/>
          <p:cNvSpPr txBox="1"/>
          <p:nvPr/>
        </p:nvSpPr>
        <p:spPr>
          <a:xfrm>
            <a:off x="8008640" y="2361178"/>
            <a:ext cx="341760" cy="369332"/>
          </a:xfrm>
          <a:prstGeom prst="rect">
            <a:avLst/>
          </a:prstGeom>
          <a:noFill/>
        </p:spPr>
        <p:txBody>
          <a:bodyPr wrap="none" rtlCol="0">
            <a:spAutoFit/>
          </a:bodyPr>
          <a:lstStyle/>
          <a:p>
            <a:r>
              <a:rPr lang="en-US" dirty="0">
                <a:solidFill>
                  <a:schemeClr val="bg1"/>
                </a:solidFill>
              </a:rPr>
              <a:t>a</a:t>
            </a:r>
          </a:p>
        </p:txBody>
      </p:sp>
      <p:sp>
        <p:nvSpPr>
          <p:cNvPr id="15" name="TextBox 14"/>
          <p:cNvSpPr txBox="1"/>
          <p:nvPr/>
        </p:nvSpPr>
        <p:spPr>
          <a:xfrm>
            <a:off x="7116782" y="1991846"/>
            <a:ext cx="341760" cy="369332"/>
          </a:xfrm>
          <a:prstGeom prst="rect">
            <a:avLst/>
          </a:prstGeom>
          <a:noFill/>
        </p:spPr>
        <p:txBody>
          <a:bodyPr wrap="none" rtlCol="0">
            <a:spAutoFit/>
          </a:bodyPr>
          <a:lstStyle/>
          <a:p>
            <a:r>
              <a:rPr lang="en-US" dirty="0">
                <a:solidFill>
                  <a:schemeClr val="bg1"/>
                </a:solidFill>
              </a:rPr>
              <a:t>b</a:t>
            </a:r>
          </a:p>
        </p:txBody>
      </p:sp>
      <p:sp>
        <p:nvSpPr>
          <p:cNvPr id="16" name="TextBox 15"/>
          <p:cNvSpPr txBox="1"/>
          <p:nvPr/>
        </p:nvSpPr>
        <p:spPr>
          <a:xfrm>
            <a:off x="7023961" y="2566054"/>
            <a:ext cx="341760" cy="369332"/>
          </a:xfrm>
          <a:prstGeom prst="rect">
            <a:avLst/>
          </a:prstGeom>
          <a:noFill/>
        </p:spPr>
        <p:txBody>
          <a:bodyPr wrap="none" rtlCol="0">
            <a:spAutoFit/>
          </a:bodyPr>
          <a:lstStyle/>
          <a:p>
            <a:r>
              <a:rPr lang="en-US" dirty="0">
                <a:solidFill>
                  <a:schemeClr val="bg1"/>
                </a:solidFill>
              </a:rPr>
              <a:t>c</a:t>
            </a:r>
          </a:p>
        </p:txBody>
      </p:sp>
      <p:sp>
        <p:nvSpPr>
          <p:cNvPr id="17" name="TextBox 16"/>
          <p:cNvSpPr txBox="1"/>
          <p:nvPr/>
        </p:nvSpPr>
        <p:spPr>
          <a:xfrm>
            <a:off x="7222435" y="3233360"/>
            <a:ext cx="993913" cy="369332"/>
          </a:xfrm>
          <a:prstGeom prst="rect">
            <a:avLst/>
          </a:prstGeom>
          <a:noFill/>
        </p:spPr>
        <p:txBody>
          <a:bodyPr wrap="square" rtlCol="0">
            <a:spAutoFit/>
          </a:bodyPr>
          <a:lstStyle/>
          <a:p>
            <a:r>
              <a:rPr lang="en-US" dirty="0">
                <a:solidFill>
                  <a:schemeClr val="bg1"/>
                </a:solidFill>
              </a:rPr>
              <a:t>7.4 m</a:t>
            </a:r>
          </a:p>
        </p:txBody>
      </p:sp>
    </p:spTree>
    <p:extLst>
      <p:ext uri="{BB962C8B-B14F-4D97-AF65-F5344CB8AC3E}">
        <p14:creationId xmlns:p14="http://schemas.microsoft.com/office/powerpoint/2010/main" val="162266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500"/>
                                        <p:tgtEl>
                                          <p:spTgt spid="7">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fade">
                                      <p:cBhvr>
                                        <p:cTn id="38" dur="500"/>
                                        <p:tgtEl>
                                          <p:spTgt spid="7">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fade">
                                      <p:cBhvr>
                                        <p:cTn id="41" dur="500"/>
                                        <p:tgtEl>
                                          <p:spTgt spid="7">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500"/>
                                        <p:tgtEl>
                                          <p:spTgt spid="13">
                                            <p:txEl>
                                              <p:pRg st="0" end="0"/>
                                            </p:txEl>
                                          </p:spTgt>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Effect transition="in" filter="fade">
                                      <p:cBhvr>
                                        <p:cTn id="57" dur="500"/>
                                        <p:tgtEl>
                                          <p:spTgt spid="13">
                                            <p:txEl>
                                              <p:pRg st="1" end="1"/>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xEl>
                                              <p:pRg st="2" end="2"/>
                                            </p:txEl>
                                          </p:spTgt>
                                        </p:tgtEl>
                                        <p:attrNameLst>
                                          <p:attrName>style.visibility</p:attrName>
                                        </p:attrNameLst>
                                      </p:cBhvr>
                                      <p:to>
                                        <p:strVal val="visible"/>
                                      </p:to>
                                    </p:set>
                                    <p:animEffect transition="in" filter="fade">
                                      <p:cBhvr>
                                        <p:cTn id="60" dur="500"/>
                                        <p:tgtEl>
                                          <p:spTgt spid="13">
                                            <p:txEl>
                                              <p:pRg st="2" end="2"/>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3">
                                            <p:txEl>
                                              <p:pRg st="3" end="3"/>
                                            </p:txEl>
                                          </p:spTgt>
                                        </p:tgtEl>
                                        <p:attrNameLst>
                                          <p:attrName>style.visibility</p:attrName>
                                        </p:attrNameLst>
                                      </p:cBhvr>
                                      <p:to>
                                        <p:strVal val="visible"/>
                                      </p:to>
                                    </p:set>
                                    <p:animEffect transition="in" filter="fade">
                                      <p:cBhvr>
                                        <p:cTn id="63" dur="500"/>
                                        <p:tgtEl>
                                          <p:spTgt spid="13">
                                            <p:txEl>
                                              <p:pRg st="3" end="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3">
                                            <p:txEl>
                                              <p:pRg st="4" end="4"/>
                                            </p:txEl>
                                          </p:spTgt>
                                        </p:tgtEl>
                                        <p:attrNameLst>
                                          <p:attrName>style.visibility</p:attrName>
                                        </p:attrNameLst>
                                      </p:cBhvr>
                                      <p:to>
                                        <p:strVal val="visible"/>
                                      </p:to>
                                    </p:set>
                                    <p:animEffect transition="in" filter="fade">
                                      <p:cBhvr>
                                        <p:cTn id="66" dur="500"/>
                                        <p:tgtEl>
                                          <p:spTgt spid="13">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3">
                                            <p:txEl>
                                              <p:pRg st="5" end="5"/>
                                            </p:txEl>
                                          </p:spTgt>
                                        </p:tgtEl>
                                        <p:attrNameLst>
                                          <p:attrName>style.visibility</p:attrName>
                                        </p:attrNameLst>
                                      </p:cBhvr>
                                      <p:to>
                                        <p:strVal val="visible"/>
                                      </p:to>
                                    </p:set>
                                    <p:animEffect transition="in" filter="fade">
                                      <p:cBhvr>
                                        <p:cTn id="71" dur="500"/>
                                        <p:tgtEl>
                                          <p:spTgt spid="13">
                                            <p:txEl>
                                              <p:pRg st="5" end="5"/>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3">
                                            <p:txEl>
                                              <p:pRg st="6" end="6"/>
                                            </p:txEl>
                                          </p:spTgt>
                                        </p:tgtEl>
                                        <p:attrNameLst>
                                          <p:attrName>style.visibility</p:attrName>
                                        </p:attrNameLst>
                                      </p:cBhvr>
                                      <p:to>
                                        <p:strVal val="visible"/>
                                      </p:to>
                                    </p:set>
                                    <p:animEffect transition="in" filter="fade">
                                      <p:cBhvr>
                                        <p:cTn id="74" dur="500"/>
                                        <p:tgtEl>
                                          <p:spTgt spid="13">
                                            <p:txEl>
                                              <p:pRg st="6" end="6"/>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3">
                                            <p:txEl>
                                              <p:pRg st="7" end="7"/>
                                            </p:txEl>
                                          </p:spTgt>
                                        </p:tgtEl>
                                        <p:attrNameLst>
                                          <p:attrName>style.visibility</p:attrName>
                                        </p:attrNameLst>
                                      </p:cBhvr>
                                      <p:to>
                                        <p:strVal val="visible"/>
                                      </p:to>
                                    </p:set>
                                    <p:animEffect transition="in" filter="fade">
                                      <p:cBhvr>
                                        <p:cTn id="77" dur="500"/>
                                        <p:tgtEl>
                                          <p:spTgt spid="13">
                                            <p:txEl>
                                              <p:pRg st="7" end="7"/>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13">
                                            <p:txEl>
                                              <p:pRg st="8" end="8"/>
                                            </p:txEl>
                                          </p:spTgt>
                                        </p:tgtEl>
                                        <p:attrNameLst>
                                          <p:attrName>style.visibility</p:attrName>
                                        </p:attrNameLst>
                                      </p:cBhvr>
                                      <p:to>
                                        <p:strVal val="visible"/>
                                      </p:to>
                                    </p:set>
                                    <p:animEffect transition="in" filter="fade">
                                      <p:cBhvr>
                                        <p:cTn id="80"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5" grpId="0"/>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176</TotalTime>
  <Words>1294</Words>
  <Application>Microsoft Office PowerPoint</Application>
  <PresentationFormat>Widescreen</PresentationFormat>
  <Paragraphs>178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Cambria Math</vt:lpstr>
      <vt:lpstr>Century Gothic</vt:lpstr>
      <vt:lpstr>Wingdings 2</vt:lpstr>
      <vt:lpstr>Quotable</vt:lpstr>
      <vt:lpstr>Notes on Pythagorean Theorem</vt:lpstr>
      <vt:lpstr>Using Pythagorean Theorem</vt:lpstr>
      <vt:lpstr>How else can the Pythagorean theorem be used?</vt:lpstr>
      <vt:lpstr>Using the Pythagorean Theorem to find the length of a diagonal</vt:lpstr>
      <vt:lpstr>Is the triangle a right triangle?</vt:lpstr>
      <vt:lpstr>Is the triangle a right triangle?</vt:lpstr>
      <vt:lpstr>Using the Pythagorean theorem to find the distance between two points</vt:lpstr>
      <vt:lpstr>Now let’s practice</vt:lpstr>
      <vt:lpstr>Finding the length of a side other than the hypotenuse</vt:lpstr>
      <vt:lpstr>Determining if it is a right triangle</vt:lpstr>
      <vt:lpstr>Find the diagonal of a shape</vt:lpstr>
      <vt:lpstr>Find the distance between two points</vt:lpstr>
      <vt:lpstr>Find the distance between two points</vt:lpstr>
      <vt:lpstr>Put this paper in your notebook when completed.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on Pythagorean Theorem</dc:title>
  <dc:creator>Home Desktop</dc:creator>
  <cp:lastModifiedBy>Home Desktop</cp:lastModifiedBy>
  <cp:revision>20</cp:revision>
  <dcterms:created xsi:type="dcterms:W3CDTF">2017-01-20T02:50:25Z</dcterms:created>
  <dcterms:modified xsi:type="dcterms:W3CDTF">2017-01-20T05:47:22Z</dcterms:modified>
</cp:coreProperties>
</file>