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5" Type="http://schemas.openxmlformats.org/officeDocument/2006/relationships/image" Target="../media/image17.gif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5" Type="http://schemas.openxmlformats.org/officeDocument/2006/relationships/image" Target="../media/image17.gif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Estimating Square roots without a calculator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8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58"/>
    </mc:Choice>
    <mc:Fallback>
      <p:transition spd="slow" advTm="555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Example- Work out on the paper given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95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457200" indent="-457200">
                  <a:buAutoNum type="arabicPeriod"/>
                </a:pPr>
                <a:r>
                  <a:rPr lang="en-US" dirty="0"/>
                  <a:t>95 is between 81 and 100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rad>
                  </m:oMath>
                </a14:m>
                <a:r>
                  <a:rPr lang="en-US" dirty="0"/>
                  <a:t> = 9,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</m:rad>
                  </m:oMath>
                </a14:m>
                <a:r>
                  <a:rPr lang="en-US" dirty="0"/>
                  <a:t> = 10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95</m:t>
                        </m:r>
                      </m:e>
                    </m:rad>
                  </m:oMath>
                </a14:m>
                <a:r>
                  <a:rPr lang="en-US" dirty="0"/>
                  <a:t> = 9 and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95−81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100−81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</m:oMath>
                </a14:m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95</m:t>
                        </m:r>
                      </m:e>
                    </m:rad>
                  </m:oMath>
                </a14:m>
                <a:r>
                  <a:rPr lang="en-US" dirty="0"/>
                  <a:t> ≈ 9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4"/>
                <a:stretch>
                  <a:fillRect l="-1946" t="-2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549" y="5776917"/>
            <a:ext cx="6465651" cy="8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row: Down 8"/>
          <p:cNvSpPr/>
          <p:nvPr/>
        </p:nvSpPr>
        <p:spPr>
          <a:xfrm>
            <a:off x="7073056" y="5445552"/>
            <a:ext cx="157738" cy="405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3417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532"/>
    </mc:Choice>
    <mc:Fallback>
      <p:transition spd="slow" advTm="475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Finished? Think you got this?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 and ask Ms. </a:t>
            </a:r>
            <a:r>
              <a:rPr lang="en-US" dirty="0" err="1"/>
              <a:t>Sieruta</a:t>
            </a:r>
            <a:r>
              <a:rPr lang="en-US" dirty="0"/>
              <a:t> for the quiz to see.</a:t>
            </a:r>
          </a:p>
        </p:txBody>
      </p:sp>
    </p:spTree>
    <p:extLst>
      <p:ext uri="{BB962C8B-B14F-4D97-AF65-F5344CB8AC3E}">
        <p14:creationId xmlns:p14="http://schemas.microsoft.com/office/powerpoint/2010/main" val="251713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22"/>
    </mc:Choice>
    <mc:Fallback>
      <p:transition spd="slow" advTm="422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square root of the number below?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9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29</m:t>
                        </m:r>
                      </m:e>
                    </m:rad>
                  </m:oMath>
                </a14:m>
                <a:r>
                  <a:rPr lang="en-US" sz="9600" dirty="0"/>
                  <a:t>≈?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4571999"/>
            <a:ext cx="12030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are the steps we use to determine the approximate square root of this number?</a:t>
            </a:r>
          </a:p>
        </p:txBody>
      </p:sp>
    </p:spTree>
    <p:extLst>
      <p:ext uri="{BB962C8B-B14F-4D97-AF65-F5344CB8AC3E}">
        <p14:creationId xmlns:p14="http://schemas.microsoft.com/office/powerpoint/2010/main" val="497964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46"/>
    </mc:Choice>
    <mc:Fallback>
      <p:transition spd="slow" advTm="804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1: Determine that the number is not a perfect square.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99316"/>
          </a:xfrm>
        </p:spPr>
        <p:txBody>
          <a:bodyPr/>
          <a:lstStyle/>
          <a:p>
            <a:r>
              <a:rPr lang="en-US" dirty="0"/>
              <a:t>Remember a perfect square is a number whose square root is a whole number integer. </a:t>
            </a:r>
          </a:p>
        </p:txBody>
      </p:sp>
      <p:pic>
        <p:nvPicPr>
          <p:cNvPr id="1028" name="Picture 4" descr="http://scs.sk.ca/cyber/elem/learningcommunity/math/math30aa/curr_content/matha30rev1/lesson5-3/ch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853" y="3280630"/>
            <a:ext cx="54387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96254" y="3771762"/>
            <a:ext cx="3595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need to memorize these so,</a:t>
            </a:r>
          </a:p>
          <a:p>
            <a:r>
              <a:rPr lang="en-US" dirty="0"/>
              <a:t>Say each of the equations in the </a:t>
            </a:r>
          </a:p>
          <a:p>
            <a:r>
              <a:rPr lang="en-US" dirty="0"/>
              <a:t>chart to yourself.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322" y="4094927"/>
            <a:ext cx="25939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Notice 29 is not </a:t>
            </a:r>
          </a:p>
          <a:p>
            <a:r>
              <a:rPr lang="en-US" dirty="0"/>
              <a:t>on this chart.</a:t>
            </a:r>
          </a:p>
          <a:p>
            <a:r>
              <a:rPr lang="en-US" dirty="0"/>
              <a:t>So it is not a perfect</a:t>
            </a:r>
          </a:p>
          <a:p>
            <a:r>
              <a:rPr lang="en-US" dirty="0"/>
              <a:t>square. This means its</a:t>
            </a:r>
          </a:p>
          <a:p>
            <a:r>
              <a:rPr lang="en-US" dirty="0"/>
              <a:t>root is not just a whole</a:t>
            </a:r>
          </a:p>
          <a:p>
            <a:r>
              <a:rPr lang="en-US" dirty="0"/>
              <a:t>number.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32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049"/>
    </mc:Choice>
    <mc:Fallback>
      <p:transition spd="slow" advTm="460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2: Determine the perfect squares that your number falls between and find their square roots.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 if you are asked to find the square root of 29, what are the perfect square numbers that it falls between?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243" y="4359965"/>
            <a:ext cx="1245705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92934" y="47517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20677" y="3935897"/>
            <a:ext cx="1583636" cy="157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998334" y="453973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52460" y="4359965"/>
            <a:ext cx="1454427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465512" y="47517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02226" y="3763617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Smaller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849217" y="4359965"/>
            <a:ext cx="622853" cy="179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06887" y="3578088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Larger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829438" y="3947420"/>
            <a:ext cx="422552" cy="306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550504" y="5705614"/>
                <a:ext cx="1025537" cy="398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25 </m:t>
                        </m:r>
                      </m:e>
                    </m:rad>
                  </m:oMath>
                </a14:m>
                <a:r>
                  <a:rPr lang="en-US" dirty="0"/>
                  <a:t> = 5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504" y="5705614"/>
                <a:ext cx="1025537" cy="398186"/>
              </a:xfrm>
              <a:prstGeom prst="rect">
                <a:avLst/>
              </a:prstGeom>
              <a:blipFill>
                <a:blip r:embed="rId3"/>
                <a:stretch>
                  <a:fillRect t="-3077" r="-4142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699726" y="5682313"/>
                <a:ext cx="1025537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36 </m:t>
                        </m:r>
                      </m:e>
                    </m:rad>
                  </m:oMath>
                </a14:m>
                <a:r>
                  <a:rPr lang="en-US" dirty="0"/>
                  <a:t> = 6</a:t>
                </a: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726" y="5682313"/>
                <a:ext cx="1025537" cy="395429"/>
              </a:xfrm>
              <a:prstGeom prst="rect">
                <a:avLst/>
              </a:prstGeom>
              <a:blipFill>
                <a:blip r:embed="rId4"/>
                <a:stretch>
                  <a:fillRect t="-1538" r="-4762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8462988" y="4346712"/>
            <a:ext cx="3662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at the very least we</a:t>
            </a:r>
          </a:p>
          <a:p>
            <a:r>
              <a:rPr lang="en-US" dirty="0"/>
              <a:t>Know that the square root of 29 will be in between 5 and 6.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2509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102"/>
    </mc:Choice>
    <mc:Fallback>
      <p:transition spd="slow" advTm="381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5" grpId="0"/>
      <p:bldP spid="18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Determine the whole number part of our answer.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square root of the smaller perfect square will be the whole number part of our answer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4243" y="4359965"/>
            <a:ext cx="1245705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92934" y="47517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2460" y="4359965"/>
            <a:ext cx="1454427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65512" y="47517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550504" y="5705614"/>
                <a:ext cx="1025537" cy="398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25 </m:t>
                        </m:r>
                      </m:e>
                    </m:rad>
                  </m:oMath>
                </a14:m>
                <a:r>
                  <a:rPr lang="en-US" dirty="0"/>
                  <a:t> = 5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504" y="5705614"/>
                <a:ext cx="1025537" cy="398186"/>
              </a:xfrm>
              <a:prstGeom prst="rect">
                <a:avLst/>
              </a:prstGeom>
              <a:blipFill>
                <a:blip r:embed="rId3"/>
                <a:stretch>
                  <a:fillRect t="-3077" r="-4142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2226365" y="5705614"/>
            <a:ext cx="349676" cy="39818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790910" y="5679556"/>
                <a:ext cx="1025537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29 </m:t>
                        </m:r>
                      </m:e>
                    </m:rad>
                  </m:oMath>
                </a14:m>
                <a:r>
                  <a:rPr lang="en-US" dirty="0"/>
                  <a:t> = </a:t>
                </a:r>
                <a:r>
                  <a:rPr lang="en-US" u="sng" dirty="0"/>
                  <a:t>5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910" y="5679556"/>
                <a:ext cx="1025537" cy="395429"/>
              </a:xfrm>
              <a:prstGeom prst="rect">
                <a:avLst/>
              </a:prstGeom>
              <a:blipFill>
                <a:blip r:embed="rId4"/>
                <a:stretch>
                  <a:fillRect t="-3077" r="-4167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: Shape 13"/>
          <p:cNvSpPr/>
          <p:nvPr/>
        </p:nvSpPr>
        <p:spPr>
          <a:xfrm>
            <a:off x="2425148" y="6082748"/>
            <a:ext cx="2199861" cy="334146"/>
          </a:xfrm>
          <a:custGeom>
            <a:avLst/>
            <a:gdLst>
              <a:gd name="connsiteX0" fmla="*/ 0 w 2199861"/>
              <a:gd name="connsiteY0" fmla="*/ 132522 h 334146"/>
              <a:gd name="connsiteX1" fmla="*/ 1285461 w 2199861"/>
              <a:gd name="connsiteY1" fmla="*/ 331304 h 334146"/>
              <a:gd name="connsiteX2" fmla="*/ 2199861 w 2199861"/>
              <a:gd name="connsiteY2" fmla="*/ 0 h 33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861" h="334146">
                <a:moveTo>
                  <a:pt x="0" y="132522"/>
                </a:moveTo>
                <a:cubicBezTo>
                  <a:pt x="459409" y="242956"/>
                  <a:pt x="918818" y="353391"/>
                  <a:pt x="1285461" y="331304"/>
                </a:cubicBezTo>
                <a:cubicBezTo>
                  <a:pt x="1652104" y="309217"/>
                  <a:pt x="1925982" y="154608"/>
                  <a:pt x="2199861" y="0"/>
                </a:cubicBezTo>
              </a:path>
            </a:pathLst>
          </a:custGeom>
          <a:noFill/>
          <a:ln>
            <a:solidFill>
              <a:schemeClr val="bg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4250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892"/>
    </mc:Choice>
    <mc:Fallback>
      <p:transition spd="slow" advTm="198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95113" y="4846189"/>
            <a:ext cx="1583636" cy="157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Determine the fractional part of our answer.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Now we need to find out approximately how much more over 5 the square root of 29 is. To do this we can use the following proportion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𝑜𝑢𝑟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𝑛𝑢𝑚𝑏𝑒𝑟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𝑙𝑜𝑤𝑒𝑟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𝑝𝑒𝑟𝑓𝑒𝑐𝑡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𝑠𝑞𝑢𝑎𝑟𝑒</m:t>
                              </m:r>
                            </m:e>
                          </m:eqAr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𝑇h𝑒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𝑙𝑎𝑟𝑔𝑒𝑟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𝑝𝑒𝑟𝑓𝑒𝑐𝑡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𝑠𝑞𝑢𝑎𝑟𝑒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𝑠𝑚𝑎𝑙𝑙𝑒𝑟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𝑝𝑒𝑟𝑓𝑒𝑐𝑡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𝑠𝑞𝑢𝑎𝑟𝑒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88" t="-2369" r="-1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385182" y="5270258"/>
            <a:ext cx="1245705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3873" y="566206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7054" y="54261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36</a:t>
            </a:r>
          </a:p>
        </p:txBody>
      </p:sp>
      <p:sp>
        <p:nvSpPr>
          <p:cNvPr id="7" name="Rectangle 6"/>
          <p:cNvSpPr/>
          <p:nvPr/>
        </p:nvSpPr>
        <p:spPr>
          <a:xfrm>
            <a:off x="3821038" y="5270258"/>
            <a:ext cx="1454427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34090" y="566206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906310" y="4312365"/>
                <a:ext cx="2738310" cy="7065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29−25 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36−25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310" y="4312365"/>
                <a:ext cx="2738310" cy="706540"/>
              </a:xfrm>
              <a:prstGeom prst="rect">
                <a:avLst/>
              </a:prstGeom>
              <a:blipFill>
                <a:blip r:embed="rId4"/>
                <a:stretch>
                  <a:fillRect l="-223" t="-3448" b="-18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8893223" y="5328134"/>
                <a:ext cx="2801917" cy="613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So the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29 </m:t>
                        </m:r>
                      </m:e>
                    </m:rad>
                  </m:oMath>
                </a14:m>
                <a:r>
                  <a:rPr lang="en-US" sz="2400" dirty="0"/>
                  <a:t> ≈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3223" y="5328134"/>
                <a:ext cx="2801917" cy="613117"/>
              </a:xfrm>
              <a:prstGeom prst="rect">
                <a:avLst/>
              </a:prstGeom>
              <a:blipFill>
                <a:blip r:embed="rId5"/>
                <a:stretch>
                  <a:fillRect l="-3486" b="-6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20779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121"/>
    </mc:Choice>
    <mc:Fallback>
      <p:transition spd="slow" advTm="411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 by working some examples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Use the page provided to complete each of the three examples.</a:t>
            </a:r>
          </a:p>
        </p:txBody>
      </p:sp>
    </p:spTree>
    <p:extLst>
      <p:ext uri="{BB962C8B-B14F-4D97-AF65-F5344CB8AC3E}">
        <p14:creationId xmlns:p14="http://schemas.microsoft.com/office/powerpoint/2010/main" val="214114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Example- Work out on the paper given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457200" indent="-457200">
                  <a:buAutoNum type="arabicPeriod"/>
                </a:pPr>
                <a:r>
                  <a:rPr lang="en-US" dirty="0"/>
                  <a:t>24 is between 16 and 25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US" dirty="0"/>
                  <a:t> = 4,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en-US" dirty="0"/>
                  <a:t> = 5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24</m:t>
                        </m:r>
                      </m:e>
                    </m:rad>
                  </m:oMath>
                </a14:m>
                <a:r>
                  <a:rPr lang="en-US" dirty="0"/>
                  <a:t> = 4 and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24−16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25−16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24</m:t>
                        </m:r>
                      </m:e>
                    </m:rad>
                  </m:oMath>
                </a14:m>
                <a:r>
                  <a:rPr lang="en-US" dirty="0"/>
                  <a:t> ≈ 4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4"/>
                <a:stretch>
                  <a:fillRect l="-1946" t="-2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etc.usf.edu/clipart/41600/41659/1-5_41659_lg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366" y="5645450"/>
            <a:ext cx="7045349" cy="98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row: Down 8"/>
          <p:cNvSpPr/>
          <p:nvPr/>
        </p:nvSpPr>
        <p:spPr>
          <a:xfrm>
            <a:off x="7073056" y="5445552"/>
            <a:ext cx="157738" cy="405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746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343"/>
    </mc:Choice>
    <mc:Fallback>
      <p:transition spd="slow" advTm="143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Example- Work out on the paper given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457200" indent="-457200">
                  <a:buAutoNum type="arabicPeriod"/>
                </a:pPr>
                <a:r>
                  <a:rPr lang="en-US" dirty="0"/>
                  <a:t>63 is between 49 and 64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rad>
                  </m:oMath>
                </a14:m>
                <a:r>
                  <a:rPr lang="en-US" dirty="0"/>
                  <a:t> = 7,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</m:oMath>
                </a14:m>
                <a:r>
                  <a:rPr lang="en-US" dirty="0"/>
                  <a:t> = 8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63</m:t>
                        </m:r>
                      </m:e>
                    </m:rad>
                  </m:oMath>
                </a14:m>
                <a:r>
                  <a:rPr lang="en-US" dirty="0"/>
                  <a:t> = 7 and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63−49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64−49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63</m:t>
                        </m:r>
                      </m:e>
                    </m:rad>
                  </m:oMath>
                </a14:m>
                <a:r>
                  <a:rPr lang="en-US" dirty="0"/>
                  <a:t> ≈ 7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4"/>
                <a:stretch>
                  <a:fillRect l="-1946" t="-2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958" y="5776917"/>
            <a:ext cx="6465651" cy="8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row: Down 8"/>
          <p:cNvSpPr/>
          <p:nvPr/>
        </p:nvSpPr>
        <p:spPr>
          <a:xfrm>
            <a:off x="7073056" y="5445552"/>
            <a:ext cx="157738" cy="405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177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094"/>
    </mc:Choice>
    <mc:Fallback>
      <p:transition spd="slow" advTm="160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8|2.7|3.2|1.6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9.8|9.7|9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3.6|1.6|1.8|1.5|2|1.4|1.3"/>
</p:tagLst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126</TotalTime>
  <Words>415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Trebuchet MS</vt:lpstr>
      <vt:lpstr>Berlin</vt:lpstr>
      <vt:lpstr>Estimating Square roots without a calculator</vt:lpstr>
      <vt:lpstr>What is the square root of the number below?</vt:lpstr>
      <vt:lpstr>Step 1: Determine that the number is not a perfect square.</vt:lpstr>
      <vt:lpstr>Step 2: Determine the perfect squares that your number falls between and find their square roots.</vt:lpstr>
      <vt:lpstr>Step 3: Determine the whole number part of our answer.</vt:lpstr>
      <vt:lpstr>Step 4: Determine the fractional part of our answer.</vt:lpstr>
      <vt:lpstr>Let’s practice by working some examples</vt:lpstr>
      <vt:lpstr>Example- Work out on the paper given</vt:lpstr>
      <vt:lpstr>Example- Work out on the paper given</vt:lpstr>
      <vt:lpstr>Example- Work out on the paper given</vt:lpstr>
      <vt:lpstr>Finished? Think you got this?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Square roots without a calculator</dc:title>
  <dc:creator>Home Desktop</dc:creator>
  <cp:lastModifiedBy>Home Desktop</cp:lastModifiedBy>
  <cp:revision>10</cp:revision>
  <dcterms:created xsi:type="dcterms:W3CDTF">2017-01-13T02:26:25Z</dcterms:created>
  <dcterms:modified xsi:type="dcterms:W3CDTF">2017-01-13T04:32:26Z</dcterms:modified>
</cp:coreProperties>
</file>